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6" r:id="rId15"/>
    <p:sldId id="290" r:id="rId16"/>
    <p:sldId id="295" r:id="rId17"/>
    <p:sldId id="291" r:id="rId18"/>
    <p:sldId id="292" r:id="rId19"/>
    <p:sldId id="293" r:id="rId20"/>
    <p:sldId id="294" r:id="rId21"/>
    <p:sldId id="27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51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3651" autoAdjust="0"/>
  </p:normalViewPr>
  <p:slideViewPr>
    <p:cSldViewPr snapToGrid="0">
      <p:cViewPr varScale="1">
        <p:scale>
          <a:sx n="71" d="100"/>
          <a:sy n="71"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CE83A-AB0D-43E5-8EF1-A5E4CBB1BB3E}" type="datetimeFigureOut">
              <a:rPr lang="tr-TR" smtClean="0"/>
              <a:t>20.09.2017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FA413-8531-4326-B1AE-309E94BA3256}" type="slidenum">
              <a:rPr lang="tr-TR" smtClean="0"/>
              <a:t>‹#›</a:t>
            </a:fld>
            <a:endParaRPr lang="tr-TR"/>
          </a:p>
        </p:txBody>
      </p:sp>
    </p:spTree>
    <p:extLst>
      <p:ext uri="{BB962C8B-B14F-4D97-AF65-F5344CB8AC3E}">
        <p14:creationId xmlns:p14="http://schemas.microsoft.com/office/powerpoint/2010/main" val="126666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a:t>
            </a:fld>
            <a:endParaRPr lang="tr-TR"/>
          </a:p>
        </p:txBody>
      </p:sp>
    </p:spTree>
    <p:extLst>
      <p:ext uri="{BB962C8B-B14F-4D97-AF65-F5344CB8AC3E}">
        <p14:creationId xmlns:p14="http://schemas.microsoft.com/office/powerpoint/2010/main" val="227741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10</a:t>
            </a:fld>
            <a:endParaRPr lang="tr-TR"/>
          </a:p>
        </p:txBody>
      </p:sp>
    </p:spTree>
    <p:extLst>
      <p:ext uri="{BB962C8B-B14F-4D97-AF65-F5344CB8AC3E}">
        <p14:creationId xmlns:p14="http://schemas.microsoft.com/office/powerpoint/2010/main" val="41891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11</a:t>
            </a:fld>
            <a:endParaRPr lang="tr-TR"/>
          </a:p>
        </p:txBody>
      </p:sp>
    </p:spTree>
    <p:extLst>
      <p:ext uri="{BB962C8B-B14F-4D97-AF65-F5344CB8AC3E}">
        <p14:creationId xmlns:p14="http://schemas.microsoft.com/office/powerpoint/2010/main" val="4112517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12</a:t>
            </a:fld>
            <a:endParaRPr lang="tr-TR"/>
          </a:p>
        </p:txBody>
      </p:sp>
    </p:spTree>
    <p:extLst>
      <p:ext uri="{BB962C8B-B14F-4D97-AF65-F5344CB8AC3E}">
        <p14:creationId xmlns:p14="http://schemas.microsoft.com/office/powerpoint/2010/main" val="183692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13</a:t>
            </a:fld>
            <a:endParaRPr lang="tr-TR"/>
          </a:p>
        </p:txBody>
      </p:sp>
    </p:spTree>
    <p:extLst>
      <p:ext uri="{BB962C8B-B14F-4D97-AF65-F5344CB8AC3E}">
        <p14:creationId xmlns:p14="http://schemas.microsoft.com/office/powerpoint/2010/main" val="207212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14</a:t>
            </a:fld>
            <a:endParaRPr lang="tr-TR"/>
          </a:p>
        </p:txBody>
      </p:sp>
    </p:spTree>
    <p:extLst>
      <p:ext uri="{BB962C8B-B14F-4D97-AF65-F5344CB8AC3E}">
        <p14:creationId xmlns:p14="http://schemas.microsoft.com/office/powerpoint/2010/main" val="230229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15</a:t>
            </a:fld>
            <a:endParaRPr lang="tr-TR"/>
          </a:p>
        </p:txBody>
      </p:sp>
    </p:spTree>
    <p:extLst>
      <p:ext uri="{BB962C8B-B14F-4D97-AF65-F5344CB8AC3E}">
        <p14:creationId xmlns:p14="http://schemas.microsoft.com/office/powerpoint/2010/main" val="79644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16</a:t>
            </a:fld>
            <a:endParaRPr lang="tr-TR"/>
          </a:p>
        </p:txBody>
      </p:sp>
    </p:spTree>
    <p:extLst>
      <p:ext uri="{BB962C8B-B14F-4D97-AF65-F5344CB8AC3E}">
        <p14:creationId xmlns:p14="http://schemas.microsoft.com/office/powerpoint/2010/main" val="41090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17</a:t>
            </a:fld>
            <a:endParaRPr lang="tr-TR"/>
          </a:p>
        </p:txBody>
      </p:sp>
    </p:spTree>
    <p:extLst>
      <p:ext uri="{BB962C8B-B14F-4D97-AF65-F5344CB8AC3E}">
        <p14:creationId xmlns:p14="http://schemas.microsoft.com/office/powerpoint/2010/main" val="164396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18</a:t>
            </a:fld>
            <a:endParaRPr lang="tr-TR"/>
          </a:p>
        </p:txBody>
      </p:sp>
    </p:spTree>
    <p:extLst>
      <p:ext uri="{BB962C8B-B14F-4D97-AF65-F5344CB8AC3E}">
        <p14:creationId xmlns:p14="http://schemas.microsoft.com/office/powerpoint/2010/main" val="56033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19</a:t>
            </a:fld>
            <a:endParaRPr lang="tr-TR"/>
          </a:p>
        </p:txBody>
      </p:sp>
    </p:spTree>
    <p:extLst>
      <p:ext uri="{BB962C8B-B14F-4D97-AF65-F5344CB8AC3E}">
        <p14:creationId xmlns:p14="http://schemas.microsoft.com/office/powerpoint/2010/main" val="422164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2</a:t>
            </a:fld>
            <a:endParaRPr lang="tr-TR"/>
          </a:p>
        </p:txBody>
      </p:sp>
    </p:spTree>
    <p:extLst>
      <p:ext uri="{BB962C8B-B14F-4D97-AF65-F5344CB8AC3E}">
        <p14:creationId xmlns:p14="http://schemas.microsoft.com/office/powerpoint/2010/main" val="26258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20</a:t>
            </a:fld>
            <a:endParaRPr lang="tr-TR"/>
          </a:p>
        </p:txBody>
      </p:sp>
    </p:spTree>
    <p:extLst>
      <p:ext uri="{BB962C8B-B14F-4D97-AF65-F5344CB8AC3E}">
        <p14:creationId xmlns:p14="http://schemas.microsoft.com/office/powerpoint/2010/main" val="225450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21</a:t>
            </a:fld>
            <a:endParaRPr lang="tr-TR"/>
          </a:p>
        </p:txBody>
      </p:sp>
    </p:spTree>
    <p:extLst>
      <p:ext uri="{BB962C8B-B14F-4D97-AF65-F5344CB8AC3E}">
        <p14:creationId xmlns:p14="http://schemas.microsoft.com/office/powerpoint/2010/main" val="114589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3</a:t>
            </a:fld>
            <a:endParaRPr lang="tr-TR"/>
          </a:p>
        </p:txBody>
      </p:sp>
    </p:spTree>
    <p:extLst>
      <p:ext uri="{BB962C8B-B14F-4D97-AF65-F5344CB8AC3E}">
        <p14:creationId xmlns:p14="http://schemas.microsoft.com/office/powerpoint/2010/main" val="71933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4</a:t>
            </a:fld>
            <a:endParaRPr lang="tr-TR"/>
          </a:p>
        </p:txBody>
      </p:sp>
    </p:spTree>
    <p:extLst>
      <p:ext uri="{BB962C8B-B14F-4D97-AF65-F5344CB8AC3E}">
        <p14:creationId xmlns:p14="http://schemas.microsoft.com/office/powerpoint/2010/main" val="13548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5</a:t>
            </a:fld>
            <a:endParaRPr lang="tr-TR"/>
          </a:p>
        </p:txBody>
      </p:sp>
    </p:spTree>
    <p:extLst>
      <p:ext uri="{BB962C8B-B14F-4D97-AF65-F5344CB8AC3E}">
        <p14:creationId xmlns:p14="http://schemas.microsoft.com/office/powerpoint/2010/main" val="405106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6</a:t>
            </a:fld>
            <a:endParaRPr lang="tr-TR"/>
          </a:p>
        </p:txBody>
      </p:sp>
    </p:spTree>
    <p:extLst>
      <p:ext uri="{BB962C8B-B14F-4D97-AF65-F5344CB8AC3E}">
        <p14:creationId xmlns:p14="http://schemas.microsoft.com/office/powerpoint/2010/main" val="367484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7</a:t>
            </a:fld>
            <a:endParaRPr lang="tr-TR"/>
          </a:p>
        </p:txBody>
      </p:sp>
    </p:spTree>
    <p:extLst>
      <p:ext uri="{BB962C8B-B14F-4D97-AF65-F5344CB8AC3E}">
        <p14:creationId xmlns:p14="http://schemas.microsoft.com/office/powerpoint/2010/main" val="267712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8</a:t>
            </a:fld>
            <a:endParaRPr lang="tr-TR"/>
          </a:p>
        </p:txBody>
      </p:sp>
    </p:spTree>
    <p:extLst>
      <p:ext uri="{BB962C8B-B14F-4D97-AF65-F5344CB8AC3E}">
        <p14:creationId xmlns:p14="http://schemas.microsoft.com/office/powerpoint/2010/main" val="179280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0FA413-8531-4326-B1AE-309E94BA3256}" type="slidenum">
              <a:rPr lang="tr-TR" smtClean="0"/>
              <a:t>9</a:t>
            </a:fld>
            <a:endParaRPr lang="tr-TR"/>
          </a:p>
        </p:txBody>
      </p:sp>
    </p:spTree>
    <p:extLst>
      <p:ext uri="{BB962C8B-B14F-4D97-AF65-F5344CB8AC3E}">
        <p14:creationId xmlns:p14="http://schemas.microsoft.com/office/powerpoint/2010/main" val="135498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E37502C-D90E-4D42-A560-3BB0EEA27A3E}" type="datetime1">
              <a:rPr lang="tr-TR" smtClean="0"/>
              <a:t>20.09.2017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158122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64C732-7F78-4D56-B991-2C48E70FA4EC}" type="datetime1">
              <a:rPr lang="tr-TR" smtClean="0"/>
              <a:t>20.09.2017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30873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CCBFF1-2B57-49CF-8450-925F1DCB8A8A}" type="datetime1">
              <a:rPr lang="tr-TR" smtClean="0"/>
              <a:t>20.09.2017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332677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BA1D15-DAC9-4421-B5EC-D73D6489BE7E}" type="datetime1">
              <a:rPr lang="tr-TR" smtClean="0"/>
              <a:t>20.09.2017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390686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F6148E-D4EE-4555-84B3-4D6DD77A3596}" type="datetime1">
              <a:rPr lang="tr-TR" smtClean="0"/>
              <a:t>20.09.2017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39456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9E3E6AB-B4FD-4492-BEA4-0E3CAFD29B6D}" type="datetime1">
              <a:rPr lang="tr-TR" smtClean="0"/>
              <a:t>20.09.2017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45058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8CB5F7-6656-4F19-BEC9-E9D69CFC0477}" type="datetime1">
              <a:rPr lang="tr-TR" smtClean="0"/>
              <a:t>20.09.2017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113453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741E0FC-D142-4322-82FF-427BE3DCAA3A}" type="datetime1">
              <a:rPr lang="tr-TR" smtClean="0"/>
              <a:t>20.09.2017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13251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BFE9209-06A4-4E18-A920-1A568DA45961}" type="datetime1">
              <a:rPr lang="tr-TR" smtClean="0"/>
              <a:t>20.09.2017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105137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8B7FD3-5870-4500-9156-D7690C4724AD}" type="datetime1">
              <a:rPr lang="tr-TR" smtClean="0"/>
              <a:t>20.09.2017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21217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29594B3-A3F6-441A-9C0B-951DC2EB63A4}" type="datetime1">
              <a:rPr lang="tr-TR" smtClean="0"/>
              <a:t>20.09.2017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0F0C26-A6C7-45F3-AC73-E6866E64A0F6}" type="slidenum">
              <a:rPr lang="tr-TR" smtClean="0"/>
              <a:t>‹#›</a:t>
            </a:fld>
            <a:endParaRPr lang="tr-TR"/>
          </a:p>
        </p:txBody>
      </p:sp>
    </p:spTree>
    <p:extLst>
      <p:ext uri="{BB962C8B-B14F-4D97-AF65-F5344CB8AC3E}">
        <p14:creationId xmlns:p14="http://schemas.microsoft.com/office/powerpoint/2010/main" val="404707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B325D-4418-4EEA-AD33-08A24A9E2132}" type="datetime1">
              <a:rPr lang="tr-TR" smtClean="0"/>
              <a:t>20.09.2017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F0C26-A6C7-45F3-AC73-E6866E64A0F6}" type="slidenum">
              <a:rPr lang="tr-TR" smtClean="0"/>
              <a:t>‹#›</a:t>
            </a:fld>
            <a:endParaRPr lang="tr-TR"/>
          </a:p>
        </p:txBody>
      </p:sp>
    </p:spTree>
    <p:extLst>
      <p:ext uri="{BB962C8B-B14F-4D97-AF65-F5344CB8AC3E}">
        <p14:creationId xmlns:p14="http://schemas.microsoft.com/office/powerpoint/2010/main" val="304650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jpg"/><Relationship Id="rId5" Type="http://schemas.openxmlformats.org/officeDocument/2006/relationships/image" Target="../media/image3.png"/><Relationship Id="rId10" Type="http://schemas.openxmlformats.org/officeDocument/2006/relationships/image" Target="../media/image40.jpg"/><Relationship Id="rId4" Type="http://schemas.openxmlformats.org/officeDocument/2006/relationships/image" Target="../media/image2.png"/><Relationship Id="rId9" Type="http://schemas.openxmlformats.org/officeDocument/2006/relationships/image" Target="../media/image39.jp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5.jpg"/><Relationship Id="rId5" Type="http://schemas.openxmlformats.org/officeDocument/2006/relationships/image" Target="../media/image3.png"/><Relationship Id="rId10" Type="http://schemas.openxmlformats.org/officeDocument/2006/relationships/image" Target="../media/image44.jpeg"/><Relationship Id="rId4" Type="http://schemas.openxmlformats.org/officeDocument/2006/relationships/image" Target="../media/image2.pn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2.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0.jpeg"/><Relationship Id="rId5" Type="http://schemas.openxmlformats.org/officeDocument/2006/relationships/image" Target="../media/image3.png"/><Relationship Id="rId10" Type="http://schemas.openxmlformats.org/officeDocument/2006/relationships/image" Target="../media/image49.jpg"/><Relationship Id="rId4" Type="http://schemas.openxmlformats.org/officeDocument/2006/relationships/image" Target="../media/image2.png"/><Relationship Id="rId9" Type="http://schemas.openxmlformats.org/officeDocument/2006/relationships/image" Target="../media/image48.jp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4.jpg"/><Relationship Id="rId4" Type="http://schemas.openxmlformats.org/officeDocument/2006/relationships/image" Target="../media/image2.png"/><Relationship Id="rId9" Type="http://schemas.openxmlformats.org/officeDocument/2006/relationships/image" Target="../media/image53.jp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6.jpg"/><Relationship Id="rId5" Type="http://schemas.openxmlformats.org/officeDocument/2006/relationships/image" Target="../media/image3.png"/><Relationship Id="rId10" Type="http://schemas.openxmlformats.org/officeDocument/2006/relationships/image" Target="../media/image55.jpg"/><Relationship Id="rId4" Type="http://schemas.openxmlformats.org/officeDocument/2006/relationships/image" Target="../media/image2.png"/><Relationship Id="rId9"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9.jpg"/><Relationship Id="rId5" Type="http://schemas.openxmlformats.org/officeDocument/2006/relationships/image" Target="../media/image3.png"/><Relationship Id="rId10" Type="http://schemas.openxmlformats.org/officeDocument/2006/relationships/image" Target="../media/image58.jpg"/><Relationship Id="rId4" Type="http://schemas.openxmlformats.org/officeDocument/2006/relationships/image" Target="../media/image2.png"/><Relationship Id="rId9" Type="http://schemas.openxmlformats.org/officeDocument/2006/relationships/image" Target="../media/image57.jp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2.jpg"/><Relationship Id="rId5" Type="http://schemas.openxmlformats.org/officeDocument/2006/relationships/image" Target="../media/image3.png"/><Relationship Id="rId10" Type="http://schemas.openxmlformats.org/officeDocument/2006/relationships/image" Target="../media/image61.jpeg"/><Relationship Id="rId4" Type="http://schemas.openxmlformats.org/officeDocument/2006/relationships/image" Target="../media/image2.png"/><Relationship Id="rId9" Type="http://schemas.openxmlformats.org/officeDocument/2006/relationships/image" Target="../media/image60.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jpg"/><Relationship Id="rId5" Type="http://schemas.openxmlformats.org/officeDocument/2006/relationships/image" Target="../media/image3.png"/><Relationship Id="rId10"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6.jpg"/><Relationship Id="rId5" Type="http://schemas.openxmlformats.org/officeDocument/2006/relationships/image" Target="../media/image3.png"/><Relationship Id="rId10" Type="http://schemas.openxmlformats.org/officeDocument/2006/relationships/image" Target="../media/image65.jpg"/><Relationship Id="rId4" Type="http://schemas.openxmlformats.org/officeDocument/2006/relationships/image" Target="../media/image2.png"/><Relationship Id="rId9" Type="http://schemas.openxmlformats.org/officeDocument/2006/relationships/image" Target="../media/image64.jp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jpg"/><Relationship Id="rId5" Type="http://schemas.openxmlformats.org/officeDocument/2006/relationships/image" Target="../media/image3.png"/><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jpg"/><Relationship Id="rId5" Type="http://schemas.openxmlformats.org/officeDocument/2006/relationships/image" Target="../media/image3.png"/><Relationship Id="rId10"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jpg"/><Relationship Id="rId5" Type="http://schemas.openxmlformats.org/officeDocument/2006/relationships/image" Target="../media/image3.png"/><Relationship Id="rId10" Type="http://schemas.openxmlformats.org/officeDocument/2006/relationships/image" Target="../media/image23.jpg"/><Relationship Id="rId4" Type="http://schemas.openxmlformats.org/officeDocument/2006/relationships/image" Target="../media/image2.pn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8.jpg"/><Relationship Id="rId5" Type="http://schemas.openxmlformats.org/officeDocument/2006/relationships/image" Target="../media/image3.png"/><Relationship Id="rId10" Type="http://schemas.openxmlformats.org/officeDocument/2006/relationships/image" Target="../media/image27.jpg"/><Relationship Id="rId4" Type="http://schemas.openxmlformats.org/officeDocument/2006/relationships/image" Target="../media/image2.pn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1.jpg"/><Relationship Id="rId5" Type="http://schemas.openxmlformats.org/officeDocument/2006/relationships/image" Target="../media/image3.png"/><Relationship Id="rId10" Type="http://schemas.openxmlformats.org/officeDocument/2006/relationships/image" Target="../media/image30.jpg"/><Relationship Id="rId4" Type="http://schemas.openxmlformats.org/officeDocument/2006/relationships/image" Target="../media/image2.png"/><Relationship Id="rId9"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3.jpg"/><Relationship Id="rId4" Type="http://schemas.openxmlformats.org/officeDocument/2006/relationships/image" Target="../media/image2.png"/><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6.jpeg"/><Relationship Id="rId5" Type="http://schemas.openxmlformats.org/officeDocument/2006/relationships/image" Target="../media/image3.png"/><Relationship Id="rId10" Type="http://schemas.openxmlformats.org/officeDocument/2006/relationships/image" Target="../media/image35.jpeg"/><Relationship Id="rId4" Type="http://schemas.openxmlformats.org/officeDocument/2006/relationships/image" Target="../media/image2.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a:t>
            </a:fld>
            <a:endParaRPr lang="tr-TR"/>
          </a:p>
        </p:txBody>
      </p:sp>
      <p:sp>
        <p:nvSpPr>
          <p:cNvPr id="3" name="Metin kutusu 2"/>
          <p:cNvSpPr txBox="1"/>
          <p:nvPr/>
        </p:nvSpPr>
        <p:spPr>
          <a:xfrm>
            <a:off x="4245547" y="1304712"/>
            <a:ext cx="3700905" cy="461665"/>
          </a:xfrm>
          <a:prstGeom prst="rect">
            <a:avLst/>
          </a:prstGeom>
          <a:noFill/>
        </p:spPr>
        <p:txBody>
          <a:bodyPr wrap="square" rtlCol="0">
            <a:spAutoFit/>
          </a:bodyPr>
          <a:lstStyle/>
          <a:p>
            <a:r>
              <a:rPr lang="tr-TR" sz="2400" u="sng" dirty="0" smtClean="0">
                <a:solidFill>
                  <a:srgbClr val="FF0000"/>
                </a:solidFill>
                <a:latin typeface="Times New Roman" panose="02020603050405020304" pitchFamily="18" charset="0"/>
                <a:cs typeface="Times New Roman" panose="02020603050405020304" pitchFamily="18" charset="0"/>
              </a:rPr>
              <a:t>İLÇEMİZE AİT BİLGİLER</a:t>
            </a:r>
            <a:endParaRPr lang="tr-TR" sz="2400" u="sng" dirty="0">
              <a:solidFill>
                <a:srgbClr val="FF0000"/>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353648" y="1729077"/>
            <a:ext cx="6047151"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İlçemizin Balıkesir İl Merkezine Uzaklığı </a:t>
            </a:r>
            <a:r>
              <a:rPr lang="tr-TR" b="1" u="sng" dirty="0" smtClean="0">
                <a:solidFill>
                  <a:srgbClr val="FF0000"/>
                </a:solidFill>
                <a:latin typeface="Times New Roman" panose="02020603050405020304" pitchFamily="18" charset="0"/>
                <a:cs typeface="Times New Roman" panose="02020603050405020304" pitchFamily="18" charset="0"/>
              </a:rPr>
              <a:t>49km</a:t>
            </a:r>
            <a:r>
              <a:rPr lang="tr-TR" dirty="0" smtClean="0">
                <a:latin typeface="Times New Roman" panose="02020603050405020304" pitchFamily="18" charset="0"/>
                <a:cs typeface="Times New Roman" panose="02020603050405020304" pitchFamily="18" charset="0"/>
              </a:rPr>
              <a:t>’dir.</a:t>
            </a:r>
            <a:endParaRPr lang="tr-TR"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343465" y="2067982"/>
            <a:ext cx="7481801" cy="1200329"/>
          </a:xfrm>
          <a:prstGeom prst="rect">
            <a:avLst/>
          </a:prstGeom>
          <a:noFill/>
        </p:spPr>
        <p:txBody>
          <a:bodyPr wrap="square" rtlCol="0">
            <a:spAutoFit/>
          </a:bodyPr>
          <a:lstStyle/>
          <a:p>
            <a:r>
              <a:rPr lang="tr-TR" b="1" u="sng" dirty="0" smtClean="0">
                <a:latin typeface="Times New Roman" panose="02020603050405020304" pitchFamily="18" charset="0"/>
                <a:cs typeface="Times New Roman" panose="02020603050405020304" pitchFamily="18" charset="0"/>
              </a:rPr>
              <a:t>İlçemizin Nüfusu:</a:t>
            </a:r>
          </a:p>
          <a:p>
            <a:r>
              <a:rPr lang="tr-TR" b="1" dirty="0" smtClean="0">
                <a:latin typeface="Times New Roman" panose="02020603050405020304" pitchFamily="18" charset="0"/>
                <a:cs typeface="Times New Roman" panose="02020603050405020304" pitchFamily="18" charset="0"/>
              </a:rPr>
              <a:t>Erkek	: </a:t>
            </a:r>
            <a:r>
              <a:rPr lang="tr-TR" dirty="0" smtClean="0">
                <a:latin typeface="Times New Roman" panose="02020603050405020304" pitchFamily="18" charset="0"/>
                <a:cs typeface="Times New Roman" panose="02020603050405020304" pitchFamily="18" charset="0"/>
              </a:rPr>
              <a:t>9144 </a:t>
            </a:r>
          </a:p>
          <a:p>
            <a:r>
              <a:rPr lang="tr-TR" b="1" dirty="0" smtClean="0">
                <a:latin typeface="Times New Roman" panose="02020603050405020304" pitchFamily="18" charset="0"/>
                <a:cs typeface="Times New Roman" panose="02020603050405020304" pitchFamily="18" charset="0"/>
              </a:rPr>
              <a:t>Kadın	: </a:t>
            </a:r>
            <a:r>
              <a:rPr lang="tr-TR" dirty="0" smtClean="0">
                <a:latin typeface="Times New Roman" panose="02020603050405020304" pitchFamily="18" charset="0"/>
                <a:cs typeface="Times New Roman" panose="02020603050405020304" pitchFamily="18" charset="0"/>
              </a:rPr>
              <a:t>9214</a:t>
            </a:r>
          </a:p>
          <a:p>
            <a:r>
              <a:rPr lang="tr-TR" b="1" dirty="0" smtClean="0">
                <a:latin typeface="Times New Roman" panose="02020603050405020304" pitchFamily="18" charset="0"/>
                <a:cs typeface="Times New Roman" panose="02020603050405020304" pitchFamily="18" charset="0"/>
              </a:rPr>
              <a:t>Toplam	: </a:t>
            </a:r>
            <a:r>
              <a:rPr lang="tr-TR" dirty="0" smtClean="0">
                <a:latin typeface="Times New Roman" panose="02020603050405020304" pitchFamily="18" charset="0"/>
                <a:cs typeface="Times New Roman" panose="02020603050405020304" pitchFamily="18" charset="0"/>
              </a:rPr>
              <a:t>18.358</a:t>
            </a:r>
            <a:endParaRPr lang="tr-TR"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343464" y="3245052"/>
            <a:ext cx="7481801" cy="1200329"/>
          </a:xfrm>
          <a:prstGeom prst="rect">
            <a:avLst/>
          </a:prstGeom>
          <a:noFill/>
        </p:spPr>
        <p:txBody>
          <a:bodyPr wrap="square" rtlCol="0">
            <a:spAutoFit/>
          </a:bodyPr>
          <a:lstStyle/>
          <a:p>
            <a:r>
              <a:rPr lang="tr-TR" b="1" u="sng" dirty="0" smtClean="0">
                <a:latin typeface="Times New Roman" panose="02020603050405020304" pitchFamily="18" charset="0"/>
                <a:cs typeface="Times New Roman" panose="02020603050405020304" pitchFamily="18" charset="0"/>
              </a:rPr>
              <a:t>İlçemizdeki Okul Sayısı:</a:t>
            </a:r>
          </a:p>
          <a:p>
            <a:r>
              <a:rPr lang="tr-TR" b="1" dirty="0" smtClean="0">
                <a:latin typeface="Times New Roman" panose="02020603050405020304" pitchFamily="18" charset="0"/>
                <a:cs typeface="Times New Roman" panose="02020603050405020304" pitchFamily="18" charset="0"/>
              </a:rPr>
              <a:t>İlkokul	: </a:t>
            </a:r>
            <a:r>
              <a:rPr lang="tr-TR" dirty="0" smtClean="0">
                <a:latin typeface="Times New Roman" panose="02020603050405020304" pitchFamily="18" charset="0"/>
                <a:cs typeface="Times New Roman" panose="02020603050405020304" pitchFamily="18" charset="0"/>
              </a:rPr>
              <a:t>8</a:t>
            </a:r>
          </a:p>
          <a:p>
            <a:r>
              <a:rPr lang="tr-TR" b="1" dirty="0" smtClean="0">
                <a:latin typeface="Times New Roman" panose="02020603050405020304" pitchFamily="18" charset="0"/>
                <a:cs typeface="Times New Roman" panose="02020603050405020304" pitchFamily="18" charset="0"/>
              </a:rPr>
              <a:t>Ortaokul	: </a:t>
            </a:r>
            <a:r>
              <a:rPr lang="tr-TR" dirty="0" smtClean="0">
                <a:latin typeface="Times New Roman" panose="02020603050405020304" pitchFamily="18" charset="0"/>
                <a:cs typeface="Times New Roman" panose="02020603050405020304" pitchFamily="18" charset="0"/>
              </a:rPr>
              <a:t>7</a:t>
            </a:r>
          </a:p>
          <a:p>
            <a:r>
              <a:rPr lang="tr-TR" b="1" dirty="0" smtClean="0">
                <a:latin typeface="Times New Roman" panose="02020603050405020304" pitchFamily="18" charset="0"/>
                <a:cs typeface="Times New Roman" panose="02020603050405020304" pitchFamily="18" charset="0"/>
              </a:rPr>
              <a:t>Lise	: </a:t>
            </a:r>
            <a:r>
              <a:rPr lang="tr-TR" dirty="0" smtClean="0">
                <a:latin typeface="Times New Roman" panose="02020603050405020304" pitchFamily="18" charset="0"/>
                <a:cs typeface="Times New Roman" panose="02020603050405020304" pitchFamily="18" charset="0"/>
              </a:rPr>
              <a:t>4</a:t>
            </a:r>
            <a:endParaRPr lang="tr-TR"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343464" y="4395228"/>
            <a:ext cx="4104549"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İlçemizdeki Öğretmen Sayısı </a:t>
            </a:r>
            <a:r>
              <a:rPr lang="tr-TR" b="1" u="sng" dirty="0" smtClean="0">
                <a:solidFill>
                  <a:srgbClr val="FF0000"/>
                </a:solidFill>
                <a:latin typeface="Times New Roman" panose="02020603050405020304" pitchFamily="18" charset="0"/>
                <a:cs typeface="Times New Roman" panose="02020603050405020304" pitchFamily="18" charset="0"/>
              </a:rPr>
              <a:t>285</a:t>
            </a:r>
            <a:r>
              <a:rPr lang="tr-TR" dirty="0" smtClean="0">
                <a:latin typeface="Times New Roman" panose="02020603050405020304" pitchFamily="18" charset="0"/>
                <a:cs typeface="Times New Roman" panose="02020603050405020304" pitchFamily="18" charset="0"/>
              </a:rPr>
              <a:t>’dir.</a:t>
            </a:r>
            <a:endParaRPr lang="tr-TR"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353648" y="4755591"/>
            <a:ext cx="4104549" cy="1200329"/>
          </a:xfrm>
          <a:prstGeom prst="rect">
            <a:avLst/>
          </a:prstGeom>
          <a:noFill/>
        </p:spPr>
        <p:txBody>
          <a:bodyPr wrap="square" rtlCol="0">
            <a:spAutoFit/>
          </a:bodyPr>
          <a:lstStyle/>
          <a:p>
            <a:r>
              <a:rPr lang="tr-TR" b="1" u="sng" dirty="0" smtClean="0">
                <a:latin typeface="Times New Roman" panose="02020603050405020304" pitchFamily="18" charset="0"/>
                <a:cs typeface="Times New Roman" panose="02020603050405020304" pitchFamily="18" charset="0"/>
              </a:rPr>
              <a:t>İlçemizdeki Öğrenci Sayısı:</a:t>
            </a:r>
          </a:p>
          <a:p>
            <a:r>
              <a:rPr lang="tr-TR" b="1" dirty="0" smtClean="0">
                <a:latin typeface="Times New Roman" panose="02020603050405020304" pitchFamily="18" charset="0"/>
                <a:cs typeface="Times New Roman" panose="02020603050405020304" pitchFamily="18" charset="0"/>
              </a:rPr>
              <a:t>Erkek	: </a:t>
            </a:r>
            <a:r>
              <a:rPr lang="tr-TR" dirty="0" smtClean="0">
                <a:latin typeface="Times New Roman" panose="02020603050405020304" pitchFamily="18" charset="0"/>
                <a:cs typeface="Times New Roman" panose="02020603050405020304" pitchFamily="18" charset="0"/>
              </a:rPr>
              <a:t>1460</a:t>
            </a:r>
          </a:p>
          <a:p>
            <a:r>
              <a:rPr lang="tr-TR" b="1" dirty="0" smtClean="0">
                <a:latin typeface="Times New Roman" panose="02020603050405020304" pitchFamily="18" charset="0"/>
                <a:cs typeface="Times New Roman" panose="02020603050405020304" pitchFamily="18" charset="0"/>
              </a:rPr>
              <a:t>Kız	: </a:t>
            </a:r>
            <a:r>
              <a:rPr lang="tr-TR" dirty="0" smtClean="0">
                <a:latin typeface="Times New Roman" panose="02020603050405020304" pitchFamily="18" charset="0"/>
                <a:cs typeface="Times New Roman" panose="02020603050405020304" pitchFamily="18" charset="0"/>
              </a:rPr>
              <a:t>1470</a:t>
            </a:r>
          </a:p>
          <a:p>
            <a:r>
              <a:rPr lang="tr-TR" b="1" dirty="0" smtClean="0">
                <a:latin typeface="Times New Roman" panose="02020603050405020304" pitchFamily="18" charset="0"/>
                <a:cs typeface="Times New Roman" panose="02020603050405020304" pitchFamily="18" charset="0"/>
              </a:rPr>
              <a:t>Toplam	: </a:t>
            </a:r>
            <a:r>
              <a:rPr lang="tr-TR" dirty="0" smtClean="0">
                <a:latin typeface="Times New Roman" panose="02020603050405020304" pitchFamily="18" charset="0"/>
                <a:cs typeface="Times New Roman" panose="02020603050405020304" pitchFamily="18" charset="0"/>
              </a:rPr>
              <a:t>2930</a:t>
            </a:r>
            <a:endParaRPr lang="tr-TR" dirty="0">
              <a:latin typeface="Times New Roman" panose="02020603050405020304" pitchFamily="18" charset="0"/>
              <a:cs typeface="Times New Roman" panose="02020603050405020304" pitchFamily="18" charset="0"/>
            </a:endParaRPr>
          </a:p>
        </p:txBody>
      </p:sp>
      <p:pic>
        <p:nvPicPr>
          <p:cNvPr id="25" name="Resim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2080" y="1499350"/>
            <a:ext cx="2971699" cy="1948239"/>
          </a:xfrm>
          <a:prstGeom prst="rect">
            <a:avLst/>
          </a:prstGeom>
        </p:spPr>
      </p:pic>
      <p:pic>
        <p:nvPicPr>
          <p:cNvPr id="26" name="Resim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35131" y="2171445"/>
            <a:ext cx="2968955" cy="1945517"/>
          </a:xfrm>
          <a:prstGeom prst="rect">
            <a:avLst/>
          </a:prstGeom>
        </p:spPr>
      </p:pic>
      <p:pic>
        <p:nvPicPr>
          <p:cNvPr id="28" name="Resim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33328" y="3621801"/>
            <a:ext cx="2818154" cy="1847575"/>
          </a:xfrm>
          <a:prstGeom prst="rect">
            <a:avLst/>
          </a:prstGeom>
        </p:spPr>
      </p:pic>
      <p:pic>
        <p:nvPicPr>
          <p:cNvPr id="29" name="Resim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8633" y="4294640"/>
            <a:ext cx="2396909" cy="1571408"/>
          </a:xfrm>
          <a:prstGeom prst="rect">
            <a:avLst/>
          </a:prstGeom>
        </p:spPr>
      </p:pic>
    </p:spTree>
    <p:extLst>
      <p:ext uri="{BB962C8B-B14F-4D97-AF65-F5344CB8AC3E}">
        <p14:creationId xmlns:p14="http://schemas.microsoft.com/office/powerpoint/2010/main" val="314771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10</a:t>
            </a:fld>
            <a:endParaRPr lang="tr-TR"/>
          </a:p>
        </p:txBody>
      </p:sp>
      <p:sp>
        <p:nvSpPr>
          <p:cNvPr id="20" name="Metin kutusu 19"/>
          <p:cNvSpPr txBox="1"/>
          <p:nvPr/>
        </p:nvSpPr>
        <p:spPr>
          <a:xfrm>
            <a:off x="0" y="1286168"/>
            <a:ext cx="580607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Okullara ve Öğrencilere Dağıtılan Kitap Sayısı</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1" y="1655500"/>
            <a:ext cx="12192000" cy="923330"/>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	İlçemizde 2016 – 2017 Eğitim Öğretim Yılında anasınıfı düzeyinde eğitim gören 218 öğrencimize resimli hikaye kitapları ve boyama kitabı dağıtılmıştır. Ortaokul ve Lise düzeyinde 948 öğrencimize ‘Destanlaşan Çanakkale, Değerler Eğitimi ve Başarıya Ulaşmada Kitapların Sırrı’ isimli kitaplar dağıtıldı. </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0353" y="3069459"/>
            <a:ext cx="1873166" cy="26161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6242" y="3063775"/>
            <a:ext cx="1796692" cy="26223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Resim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5657" y="3069549"/>
            <a:ext cx="1832817" cy="2599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Resim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91428" y="3069549"/>
            <a:ext cx="1957472" cy="2610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33223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11</a:t>
            </a:fld>
            <a:endParaRPr lang="tr-TR"/>
          </a:p>
        </p:txBody>
      </p:sp>
      <p:sp>
        <p:nvSpPr>
          <p:cNvPr id="20" name="Metin kutusu 19"/>
          <p:cNvSpPr txBox="1"/>
          <p:nvPr/>
        </p:nvSpPr>
        <p:spPr>
          <a:xfrm>
            <a:off x="0" y="1286168"/>
            <a:ext cx="932639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Kariyer Danışmanlığı Kapsamında Yapılan Faaliyetler ve Katılan Öğrenci Sayıları</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0" y="1651105"/>
            <a:ext cx="3421129" cy="646331"/>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8. Sınıf Öğrenci Sayısı	</a:t>
            </a:r>
            <a:r>
              <a:rPr lang="tr-TR" b="1" dirty="0" smtClean="0">
                <a:latin typeface="Times New Roman" panose="02020603050405020304" pitchFamily="18" charset="0"/>
                <a:cs typeface="Times New Roman" panose="02020603050405020304" pitchFamily="18" charset="0"/>
              </a:rPr>
              <a:t>: 232</a:t>
            </a:r>
          </a:p>
          <a:p>
            <a:r>
              <a:rPr lang="tr-TR" dirty="0" smtClean="0">
                <a:latin typeface="Times New Roman" panose="02020603050405020304" pitchFamily="18" charset="0"/>
                <a:cs typeface="Times New Roman" panose="02020603050405020304" pitchFamily="18" charset="0"/>
              </a:rPr>
              <a:t>12. Sınıf Öğrenci Sayısı	</a:t>
            </a:r>
            <a:r>
              <a:rPr lang="tr-TR" b="1" dirty="0" smtClean="0">
                <a:latin typeface="Times New Roman" panose="02020603050405020304" pitchFamily="18" charset="0"/>
                <a:cs typeface="Times New Roman" panose="02020603050405020304" pitchFamily="18" charset="0"/>
              </a:rPr>
              <a:t>: 235</a:t>
            </a:r>
            <a:endParaRPr lang="tr-TR" b="1"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30649" y="2297436"/>
            <a:ext cx="12161352" cy="1754326"/>
          </a:xfrm>
          <a:prstGeom prst="rect">
            <a:avLst/>
          </a:prstGeom>
          <a:noFill/>
        </p:spPr>
        <p:txBody>
          <a:bodyPr wrap="squar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Yapılan Faaliyetler: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Rehber öğretmenler tarafından düzenli aralıklarla motivasyon arttırıcı ve sorunları çözme yaklaşımları konulu seminerler düzenlendi.</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Veli ziyaretleri yapılarak okul ve aile işbirliği sağlandı.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Başarılı kişilerle bir araya getirilerek bakış açılarını geliştirmeleri sağlandı.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Danışman öğretmenler sık sık öğrencilerle bir araya gelerek öğrenci gelişimleri sürekli izlendi.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986" y="4034199"/>
            <a:ext cx="2737347" cy="1875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3357" y="4062917"/>
            <a:ext cx="1405138" cy="1843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Resim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7817" y="4045831"/>
            <a:ext cx="2906792" cy="1877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Resim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2093" y="4048317"/>
            <a:ext cx="2463780" cy="1847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Resim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85979" y="4680098"/>
            <a:ext cx="1610782" cy="1208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277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12</a:t>
            </a:fld>
            <a:endParaRPr lang="tr-TR"/>
          </a:p>
        </p:txBody>
      </p: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1214" y="4120776"/>
            <a:ext cx="3163213" cy="1779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7800" y="1593289"/>
            <a:ext cx="3385898" cy="1904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7800" y="4009745"/>
            <a:ext cx="3302532" cy="1857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Resim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312" y="2205630"/>
            <a:ext cx="4745740" cy="2669479"/>
          </a:xfrm>
          <a:prstGeom prst="rect">
            <a:avLst/>
          </a:prstGeom>
          <a:ln>
            <a:noFill/>
          </a:ln>
          <a:effectLst>
            <a:outerShdw blurRad="190500" algn="tl" rotWithShape="0">
              <a:srgbClr val="000000">
                <a:alpha val="70000"/>
              </a:srgbClr>
            </a:outerShdw>
          </a:effectLst>
        </p:spPr>
      </p:pic>
      <p:pic>
        <p:nvPicPr>
          <p:cNvPr id="21" name="Resim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1214" y="1609982"/>
            <a:ext cx="3273753" cy="1887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215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13</a:t>
            </a:fld>
            <a:endParaRPr lang="tr-TR"/>
          </a:p>
        </p:txBody>
      </p:sp>
      <p:sp>
        <p:nvSpPr>
          <p:cNvPr id="20" name="Metin kutusu 19"/>
          <p:cNvSpPr txBox="1"/>
          <p:nvPr/>
        </p:nvSpPr>
        <p:spPr>
          <a:xfrm>
            <a:off x="114300" y="1280941"/>
            <a:ext cx="12077700" cy="646331"/>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İlçe Milli Eğitim Müdürü Levent </a:t>
            </a:r>
            <a:r>
              <a:rPr lang="tr-TR" b="1" dirty="0" err="1" smtClean="0">
                <a:latin typeface="Times New Roman" panose="02020603050405020304" pitchFamily="18" charset="0"/>
                <a:cs typeface="Times New Roman" panose="02020603050405020304" pitchFamily="18" charset="0"/>
              </a:rPr>
              <a:t>KAPLAN’ın</a:t>
            </a:r>
            <a:r>
              <a:rPr lang="tr-TR" b="1" dirty="0" smtClean="0">
                <a:latin typeface="Times New Roman" panose="02020603050405020304" pitchFamily="18" charset="0"/>
                <a:cs typeface="Times New Roman" panose="02020603050405020304" pitchFamily="18" charset="0"/>
              </a:rPr>
              <a:t> Koordinatörlük Yaptığı Savaştepe Mesleki ve Teknik Anadolu Lisesinde Okulda Gözlenen Değişimler</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14300" y="1927272"/>
            <a:ext cx="1909497"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Akademik Başarı</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133672" y="2309281"/>
            <a:ext cx="12077700"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Devamsızlık sorunu büyük ölçüde çözüldü.</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Okul genelinde bir önceki eğitim yılında 12 Teşekkür Belgesi ve 7 Takdir Belgesi Alan öğrenci varken 2016 – 2017 Eğitim, öğretim yılında bu sayı 20 Teşekkür Belgesi ve 15 Takdir Belgesi olarak değişti.</a:t>
            </a:r>
          </a:p>
        </p:txBody>
      </p:sp>
      <p:sp>
        <p:nvSpPr>
          <p:cNvPr id="23" name="Metin kutusu 22"/>
          <p:cNvSpPr txBox="1"/>
          <p:nvPr/>
        </p:nvSpPr>
        <p:spPr>
          <a:xfrm>
            <a:off x="114300" y="3232611"/>
            <a:ext cx="1828386"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Değerler Eğitimi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114300" y="3603579"/>
            <a:ext cx="12077700" cy="2308324"/>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Değerler Eğitimi Kapsamında Yıl İçinde;</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Vefa Programı,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Sevgi Programı,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15 Temmuz Demokrasi Programı,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15 Temmuz Demokrasi Şehitleri’ni Anma Programı,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Kutlu Doğum Programı,</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Soma Şehitlik Ziyareti,</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Veli ve Öğretmenler ile Kahvaltı etkinlikleri gerçekleştirildi</a:t>
            </a:r>
          </a:p>
        </p:txBody>
      </p:sp>
    </p:spTree>
    <p:extLst>
      <p:ext uri="{BB962C8B-B14F-4D97-AF65-F5344CB8AC3E}">
        <p14:creationId xmlns:p14="http://schemas.microsoft.com/office/powerpoint/2010/main" val="116633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14</a:t>
            </a:fld>
            <a:endParaRPr lang="tr-TR"/>
          </a:p>
        </p:txBody>
      </p:sp>
      <p:sp>
        <p:nvSpPr>
          <p:cNvPr id="20" name="Metin kutusu 19"/>
          <p:cNvSpPr txBox="1"/>
          <p:nvPr/>
        </p:nvSpPr>
        <p:spPr>
          <a:xfrm>
            <a:off x="114300" y="1280941"/>
            <a:ext cx="12077700" cy="646331"/>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İlçe Milli Eğitim Müdürü Levent </a:t>
            </a:r>
            <a:r>
              <a:rPr lang="tr-TR" b="1" dirty="0" err="1" smtClean="0">
                <a:latin typeface="Times New Roman" panose="02020603050405020304" pitchFamily="18" charset="0"/>
                <a:cs typeface="Times New Roman" panose="02020603050405020304" pitchFamily="18" charset="0"/>
              </a:rPr>
              <a:t>KAPLAN’ın</a:t>
            </a:r>
            <a:r>
              <a:rPr lang="tr-TR" b="1" dirty="0" smtClean="0">
                <a:latin typeface="Times New Roman" panose="02020603050405020304" pitchFamily="18" charset="0"/>
                <a:cs typeface="Times New Roman" panose="02020603050405020304" pitchFamily="18" charset="0"/>
              </a:rPr>
              <a:t> Koordinatörlük Yaptığı Savaştepe Mesleki ve Teknik Anadolu Lisesinde Okulda Gözlenen Değişimler</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14300" y="1927272"/>
            <a:ext cx="4957447"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Sosyal – Kültürel – Sanatsal - Sportif Faaliyetler</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133672" y="2309281"/>
            <a:ext cx="12077700" cy="2585323"/>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Okul erkek futbol takımı ilçe ve il düzeyinde düzenlenen turnuvalara katılmıştır.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İlçe içerisinde düzenlenen turnuvalarda erkek </a:t>
            </a:r>
            <a:r>
              <a:rPr lang="tr-TR" dirty="0">
                <a:latin typeface="Times New Roman" panose="02020603050405020304" pitchFamily="18" charset="0"/>
                <a:cs typeface="Times New Roman" panose="02020603050405020304" pitchFamily="18" charset="0"/>
              </a:rPr>
              <a:t>f</a:t>
            </a:r>
            <a:r>
              <a:rPr lang="tr-TR" dirty="0" smtClean="0">
                <a:latin typeface="Times New Roman" panose="02020603050405020304" pitchFamily="18" charset="0"/>
                <a:cs typeface="Times New Roman" panose="02020603050405020304" pitchFamily="18" charset="0"/>
              </a:rPr>
              <a:t>utbol takımı ilçe 2.si, Erkek ve kız voleybol takımları ilçe 2.si olmuşlardır.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Okuldaki her öğrenci mutlaka bir sportif faaliyete yönlendirilmiştir.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Okul içerisinde halk oyunları ekibi kurulmuştur.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Şiir dinletileri düzenlenmiş, okul tiyatro ekibi ve okul korosu kurulmuştur.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Özel eğitim öğrencilerinin yıl boyu el sanatları çalışması yapması sağlanmış ve sene sonunda bu çalışmalar sergilenmiştir.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Okul çapında şiir ve kompozisyon yarışmaları düzenlenmiş ve öğrencilerin kendilerini ifade etme becerilerini geliştirmeleri amaçlanmıştır.</a:t>
            </a:r>
          </a:p>
          <a:p>
            <a:endParaRPr lang="tr-TR" dirty="0" smtClean="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114300" y="4581176"/>
            <a:ext cx="2999924"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Okul – Toplum – Aile İlişkisi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0" y="5018038"/>
            <a:ext cx="12077700"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Her ay düzenli olarak öğrenci velileriyle toplantılar düzenlenmiştir.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Her hafta düzenli olarak ev ziyaretlerine gidilerek okul, aile ve toplum ilişkilerini güçlendirmek amaçlanmıştır.</a:t>
            </a:r>
          </a:p>
        </p:txBody>
      </p:sp>
    </p:spTree>
    <p:extLst>
      <p:ext uri="{BB962C8B-B14F-4D97-AF65-F5344CB8AC3E}">
        <p14:creationId xmlns:p14="http://schemas.microsoft.com/office/powerpoint/2010/main" val="340393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15</a:t>
            </a:fld>
            <a:endParaRPr lang="tr-TR"/>
          </a:p>
        </p:txBody>
      </p:sp>
      <p:sp>
        <p:nvSpPr>
          <p:cNvPr id="20" name="Metin kutusu 19"/>
          <p:cNvSpPr txBox="1"/>
          <p:nvPr/>
        </p:nvSpPr>
        <p:spPr>
          <a:xfrm>
            <a:off x="0" y="1286168"/>
            <a:ext cx="5115568"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İlçede Ödüllendirilen Yönetici ve Öğretmen Sayısı</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0" y="1696969"/>
            <a:ext cx="589866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İlçemizde ödüllendirilen yönetici ve idareci bulunmamaktadır.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732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765676"/>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16</a:t>
            </a:fld>
            <a:endParaRPr lang="tr-TR"/>
          </a:p>
        </p:txBody>
      </p:sp>
      <p:pic>
        <p:nvPicPr>
          <p:cNvPr id="5" name="Resim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352" y="1768833"/>
            <a:ext cx="3952033" cy="2627568"/>
          </a:xfrm>
          <a:prstGeom prst="rect">
            <a:avLst/>
          </a:prstGeom>
        </p:spPr>
      </p:pic>
      <p:pic>
        <p:nvPicPr>
          <p:cNvPr id="6" name="Resim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8160" y="1884099"/>
            <a:ext cx="3855640" cy="2570425"/>
          </a:xfrm>
          <a:prstGeom prst="rect">
            <a:avLst/>
          </a:prstGeom>
        </p:spPr>
      </p:pic>
      <p:sp>
        <p:nvSpPr>
          <p:cNvPr id="21" name="Metin kutusu 20"/>
          <p:cNvSpPr txBox="1"/>
          <p:nvPr/>
        </p:nvSpPr>
        <p:spPr>
          <a:xfrm>
            <a:off x="-45168" y="1247256"/>
            <a:ext cx="383739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Yapılan Etkinlik Örnekleri</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3" name="Metin kutusu 22"/>
          <p:cNvSpPr txBox="1"/>
          <p:nvPr/>
        </p:nvSpPr>
        <p:spPr>
          <a:xfrm>
            <a:off x="1841759" y="4535673"/>
            <a:ext cx="1896994"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Futbol Turnuvası</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782352" y="4955412"/>
            <a:ext cx="415633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320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Lisesi</a:t>
            </a:r>
          </a:p>
          <a:p>
            <a:r>
              <a:rPr lang="tr-TR" b="1" dirty="0" smtClean="0">
                <a:latin typeface="Times New Roman" panose="02020603050405020304" pitchFamily="18" charset="0"/>
                <a:cs typeface="Times New Roman" panose="02020603050405020304" pitchFamily="18" charset="0"/>
              </a:rPr>
              <a:t>Tarih:</a:t>
            </a:r>
            <a:r>
              <a:rPr lang="tr-TR" dirty="0" smtClean="0">
                <a:latin typeface="Times New Roman" panose="02020603050405020304" pitchFamily="18" charset="0"/>
                <a:cs typeface="Times New Roman" panose="02020603050405020304" pitchFamily="18" charset="0"/>
              </a:rPr>
              <a:t>20.03.2017</a:t>
            </a:r>
            <a:endParaRPr lang="tr-TR" dirty="0">
              <a:latin typeface="Times New Roman" panose="02020603050405020304" pitchFamily="18" charset="0"/>
              <a:cs typeface="Times New Roman" panose="02020603050405020304" pitchFamily="18" charset="0"/>
            </a:endParaRPr>
          </a:p>
        </p:txBody>
      </p:sp>
      <p:sp>
        <p:nvSpPr>
          <p:cNvPr id="25" name="Metin kutusu 24"/>
          <p:cNvSpPr txBox="1"/>
          <p:nvPr/>
        </p:nvSpPr>
        <p:spPr>
          <a:xfrm>
            <a:off x="8467496" y="4553881"/>
            <a:ext cx="2364878"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Şiir Okuma Yarışması</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6" name="Metin kutusu 25"/>
          <p:cNvSpPr txBox="1"/>
          <p:nvPr/>
        </p:nvSpPr>
        <p:spPr>
          <a:xfrm>
            <a:off x="7498160" y="4923213"/>
            <a:ext cx="415633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350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Lisesi</a:t>
            </a:r>
          </a:p>
          <a:p>
            <a:r>
              <a:rPr lang="tr-TR" b="1" dirty="0" smtClean="0">
                <a:latin typeface="Times New Roman" panose="02020603050405020304" pitchFamily="18" charset="0"/>
                <a:cs typeface="Times New Roman" panose="02020603050405020304" pitchFamily="18" charset="0"/>
              </a:rPr>
              <a:t>Tarih:</a:t>
            </a:r>
            <a:r>
              <a:rPr lang="tr-TR" dirty="0" smtClean="0">
                <a:latin typeface="Times New Roman" panose="02020603050405020304" pitchFamily="18" charset="0"/>
                <a:cs typeface="Times New Roman" panose="02020603050405020304" pitchFamily="18" charset="0"/>
              </a:rPr>
              <a:t>18.03.2017</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93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17</a:t>
            </a:fld>
            <a:endParaRPr lang="tr-TR"/>
          </a:p>
        </p:txBody>
      </p:sp>
      <p:pic>
        <p:nvPicPr>
          <p:cNvPr id="3" name="Resi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350" y="1813734"/>
            <a:ext cx="3919542" cy="2613028"/>
          </a:xfrm>
          <a:prstGeom prst="rect">
            <a:avLst/>
          </a:prstGeom>
        </p:spPr>
      </p:pic>
      <p:pic>
        <p:nvPicPr>
          <p:cNvPr id="5" name="Resi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8983" y="1809115"/>
            <a:ext cx="3919542" cy="2613028"/>
          </a:xfrm>
          <a:prstGeom prst="rect">
            <a:avLst/>
          </a:prstGeom>
        </p:spPr>
      </p:pic>
      <p:pic>
        <p:nvPicPr>
          <p:cNvPr id="6" name="Resim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4616" y="1809115"/>
            <a:ext cx="3912613" cy="2608409"/>
          </a:xfrm>
          <a:prstGeom prst="rect">
            <a:avLst/>
          </a:prstGeom>
        </p:spPr>
      </p:pic>
      <p:sp>
        <p:nvSpPr>
          <p:cNvPr id="21" name="Metin kutusu 20"/>
          <p:cNvSpPr txBox="1"/>
          <p:nvPr/>
        </p:nvSpPr>
        <p:spPr>
          <a:xfrm>
            <a:off x="133350" y="4521439"/>
            <a:ext cx="3893053"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Gençlikten Geleceğe Değerler Eğitimi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8201802" y="4517202"/>
            <a:ext cx="3713517"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İdeal Din Görevlisinin Motivasyonu</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5" name="Metin kutusu 24"/>
          <p:cNvSpPr txBox="1"/>
          <p:nvPr/>
        </p:nvSpPr>
        <p:spPr>
          <a:xfrm>
            <a:off x="133350" y="5025669"/>
            <a:ext cx="415633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876</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Lisesi</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05.05.2017</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4168983" y="4532550"/>
            <a:ext cx="3919542" cy="646331"/>
          </a:xfrm>
          <a:prstGeom prst="rect">
            <a:avLst/>
          </a:prstGeom>
          <a:noFill/>
        </p:spPr>
        <p:txBody>
          <a:bodyPr wrap="squar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Eğitimde Kalite, Öğretimde Motivasyon Eğitimi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9" name="Metin kutusu 28"/>
          <p:cNvSpPr txBox="1"/>
          <p:nvPr/>
        </p:nvSpPr>
        <p:spPr>
          <a:xfrm>
            <a:off x="4182228" y="5145410"/>
            <a:ext cx="415633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283</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Lisesi</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05.05.2017</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8301372" y="4932481"/>
            <a:ext cx="2416174"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135</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Savaştepe A.İ.H.L.</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06.05.2017</a:t>
            </a:r>
            <a:endParaRPr lang="tr-TR" dirty="0">
              <a:latin typeface="Times New Roman" panose="02020603050405020304" pitchFamily="18" charset="0"/>
              <a:cs typeface="Times New Roman" panose="02020603050405020304" pitchFamily="18" charset="0"/>
            </a:endParaRPr>
          </a:p>
        </p:txBody>
      </p:sp>
      <p:sp>
        <p:nvSpPr>
          <p:cNvPr id="31" name="Metin kutusu 30"/>
          <p:cNvSpPr txBox="1"/>
          <p:nvPr/>
        </p:nvSpPr>
        <p:spPr>
          <a:xfrm>
            <a:off x="-45168" y="1247256"/>
            <a:ext cx="383739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Yapılan Etkinlik Örnekleri</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44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4993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18</a:t>
            </a:fld>
            <a:endParaRPr lang="tr-TR"/>
          </a:p>
        </p:txBody>
      </p:sp>
      <p:pic>
        <p:nvPicPr>
          <p:cNvPr id="3" name="Resi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1750371"/>
            <a:ext cx="3806187" cy="2537458"/>
          </a:xfrm>
          <a:prstGeom prst="rect">
            <a:avLst/>
          </a:prstGeom>
        </p:spPr>
      </p:pic>
      <p:pic>
        <p:nvPicPr>
          <p:cNvPr id="5" name="Resi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4805" y="1752275"/>
            <a:ext cx="3800474" cy="2533649"/>
          </a:xfrm>
          <a:prstGeom prst="rect">
            <a:avLst/>
          </a:prstGeom>
        </p:spPr>
      </p:pic>
      <p:pic>
        <p:nvPicPr>
          <p:cNvPr id="6" name="Resim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0209" y="1730566"/>
            <a:ext cx="3827815" cy="2551876"/>
          </a:xfrm>
          <a:prstGeom prst="rect">
            <a:avLst/>
          </a:prstGeom>
        </p:spPr>
      </p:pic>
      <p:sp>
        <p:nvSpPr>
          <p:cNvPr id="23" name="Metin kutusu 22"/>
          <p:cNvSpPr txBox="1"/>
          <p:nvPr/>
        </p:nvSpPr>
        <p:spPr>
          <a:xfrm>
            <a:off x="152400" y="4406848"/>
            <a:ext cx="2683620" cy="584775"/>
          </a:xfrm>
          <a:prstGeom prst="rect">
            <a:avLst/>
          </a:prstGeom>
          <a:noFill/>
        </p:spPr>
        <p:txBody>
          <a:bodyPr wrap="none" rtlCol="0">
            <a:spAutoFit/>
          </a:bodyPr>
          <a:lstStyle/>
          <a:p>
            <a:r>
              <a:rPr lang="tr-TR" sz="1600" b="1" u="sng" dirty="0" smtClean="0">
                <a:solidFill>
                  <a:srgbClr val="FF0000"/>
                </a:solidFill>
                <a:latin typeface="Times New Roman" panose="02020603050405020304" pitchFamily="18" charset="0"/>
                <a:cs typeface="Times New Roman" panose="02020603050405020304" pitchFamily="18" charset="0"/>
              </a:rPr>
              <a:t>Aile İçi İletişim, Mutlu Aile, </a:t>
            </a:r>
          </a:p>
          <a:p>
            <a:r>
              <a:rPr lang="tr-TR" sz="1600" b="1" u="sng" dirty="0" smtClean="0">
                <a:solidFill>
                  <a:srgbClr val="FF0000"/>
                </a:solidFill>
                <a:latin typeface="Times New Roman" panose="02020603050405020304" pitchFamily="18" charset="0"/>
                <a:cs typeface="Times New Roman" panose="02020603050405020304" pitchFamily="18" charset="0"/>
              </a:rPr>
              <a:t>Başarılı Çocuk Eğitimi</a:t>
            </a:r>
            <a:endParaRPr lang="tr-TR" sz="1600" b="1" u="sng" dirty="0">
              <a:solidFill>
                <a:srgbClr val="FF000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4389" y="5110642"/>
            <a:ext cx="3803670"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210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06.05.2017</a:t>
            </a:r>
            <a:endParaRPr lang="tr-TR" dirty="0">
              <a:latin typeface="Times New Roman" panose="02020603050405020304" pitchFamily="18" charset="0"/>
              <a:cs typeface="Times New Roman" panose="02020603050405020304" pitchFamily="18" charset="0"/>
            </a:endParaRPr>
          </a:p>
        </p:txBody>
      </p:sp>
      <p:sp>
        <p:nvSpPr>
          <p:cNvPr id="25" name="Metin kutusu 24"/>
          <p:cNvSpPr txBox="1"/>
          <p:nvPr/>
        </p:nvSpPr>
        <p:spPr>
          <a:xfrm>
            <a:off x="4074756" y="4368746"/>
            <a:ext cx="3840523" cy="584775"/>
          </a:xfrm>
          <a:prstGeom prst="rect">
            <a:avLst/>
          </a:prstGeom>
          <a:noFill/>
        </p:spPr>
        <p:txBody>
          <a:bodyPr wrap="square" rtlCol="0">
            <a:spAutoFit/>
          </a:bodyPr>
          <a:lstStyle/>
          <a:p>
            <a:r>
              <a:rPr lang="tr-TR" sz="1600" b="1" u="sng" dirty="0" smtClean="0">
                <a:solidFill>
                  <a:srgbClr val="FF0000"/>
                </a:solidFill>
                <a:latin typeface="Times New Roman" panose="02020603050405020304" pitchFamily="18" charset="0"/>
                <a:cs typeface="Times New Roman" panose="02020603050405020304" pitchFamily="18" charset="0"/>
              </a:rPr>
              <a:t>Kültürümüzde Kitap Okuma ve Okuma Alışkanlığı Kazandırma</a:t>
            </a:r>
            <a:endParaRPr lang="tr-TR" sz="1600" b="1" u="sng" dirty="0">
              <a:solidFill>
                <a:srgbClr val="FF0000"/>
              </a:solidFill>
              <a:latin typeface="Times New Roman" panose="02020603050405020304" pitchFamily="18" charset="0"/>
              <a:cs typeface="Times New Roman" panose="02020603050405020304" pitchFamily="18" charset="0"/>
            </a:endParaRPr>
          </a:p>
        </p:txBody>
      </p:sp>
      <p:sp>
        <p:nvSpPr>
          <p:cNvPr id="26" name="Metin kutusu 25"/>
          <p:cNvSpPr txBox="1"/>
          <p:nvPr/>
        </p:nvSpPr>
        <p:spPr>
          <a:xfrm>
            <a:off x="4114805" y="5085095"/>
            <a:ext cx="3803670"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425</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06.05.2017</a:t>
            </a:r>
            <a:endParaRPr lang="tr-TR" dirty="0">
              <a:latin typeface="Times New Roman" panose="02020603050405020304" pitchFamily="18" charset="0"/>
              <a:cs typeface="Times New Roman" panose="02020603050405020304" pitchFamily="18" charset="0"/>
            </a:endParaRPr>
          </a:p>
        </p:txBody>
      </p:sp>
      <p:sp>
        <p:nvSpPr>
          <p:cNvPr id="27" name="Metin kutusu 26"/>
          <p:cNvSpPr txBox="1"/>
          <p:nvPr/>
        </p:nvSpPr>
        <p:spPr>
          <a:xfrm>
            <a:off x="8080209" y="4368746"/>
            <a:ext cx="4111791" cy="584775"/>
          </a:xfrm>
          <a:prstGeom prst="rect">
            <a:avLst/>
          </a:prstGeom>
          <a:noFill/>
        </p:spPr>
        <p:txBody>
          <a:bodyPr wrap="square" rtlCol="0">
            <a:spAutoFit/>
          </a:bodyPr>
          <a:lstStyle/>
          <a:p>
            <a:r>
              <a:rPr lang="tr-TR" sz="1600" b="1" u="sng" dirty="0" smtClean="0">
                <a:solidFill>
                  <a:srgbClr val="FF0000"/>
                </a:solidFill>
                <a:latin typeface="Times New Roman" panose="02020603050405020304" pitchFamily="18" charset="0"/>
                <a:cs typeface="Times New Roman" panose="02020603050405020304" pitchFamily="18" charset="0"/>
              </a:rPr>
              <a:t>Destanlaşan Çanakkale ve 15 Temmuz Vatan Sevgisi</a:t>
            </a:r>
            <a:endParaRPr lang="tr-TR" sz="1600" b="1" u="sng" dirty="0">
              <a:solidFill>
                <a:srgbClr val="FF0000"/>
              </a:solidFill>
              <a:latin typeface="Times New Roman" panose="02020603050405020304" pitchFamily="18" charset="0"/>
              <a:cs typeface="Times New Roman" panose="02020603050405020304" pitchFamily="18" charset="0"/>
            </a:endParaRPr>
          </a:p>
        </p:txBody>
      </p:sp>
      <p:sp>
        <p:nvSpPr>
          <p:cNvPr id="28" name="Metin kutusu 27"/>
          <p:cNvSpPr txBox="1"/>
          <p:nvPr/>
        </p:nvSpPr>
        <p:spPr>
          <a:xfrm>
            <a:off x="8102003" y="5085095"/>
            <a:ext cx="3803670"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740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a:t>
            </a:r>
          </a:p>
          <a:p>
            <a:r>
              <a:rPr lang="tr-TR" dirty="0" smtClean="0">
                <a:latin typeface="Times New Roman" panose="02020603050405020304" pitchFamily="18" charset="0"/>
                <a:cs typeface="Times New Roman" panose="02020603050405020304" pitchFamily="18" charset="0"/>
              </a:rPr>
              <a:t>06.05.2017</a:t>
            </a:r>
            <a:endParaRPr lang="tr-TR" dirty="0">
              <a:latin typeface="Times New Roman" panose="02020603050405020304" pitchFamily="18" charset="0"/>
              <a:cs typeface="Times New Roman" panose="02020603050405020304" pitchFamily="18" charset="0"/>
            </a:endParaRPr>
          </a:p>
        </p:txBody>
      </p:sp>
      <p:sp>
        <p:nvSpPr>
          <p:cNvPr id="29" name="Metin kutusu 28"/>
          <p:cNvSpPr txBox="1"/>
          <p:nvPr/>
        </p:nvSpPr>
        <p:spPr>
          <a:xfrm>
            <a:off x="-45168" y="1247256"/>
            <a:ext cx="383739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Yapılan Etkinlik Örnekleri</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993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19</a:t>
            </a:fld>
            <a:endParaRPr lang="tr-TR"/>
          </a:p>
        </p:txBody>
      </p:sp>
      <p:pic>
        <p:nvPicPr>
          <p:cNvPr id="3" name="Resi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77" y="1774995"/>
            <a:ext cx="2053689" cy="1504191"/>
          </a:xfrm>
          <a:prstGeom prst="rect">
            <a:avLst/>
          </a:prstGeom>
        </p:spPr>
      </p:pic>
      <p:pic>
        <p:nvPicPr>
          <p:cNvPr id="5" name="Resi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5169" y="1785361"/>
            <a:ext cx="1997991" cy="1483457"/>
          </a:xfrm>
          <a:prstGeom prst="rect">
            <a:avLst/>
          </a:prstGeom>
        </p:spPr>
      </p:pic>
      <p:pic>
        <p:nvPicPr>
          <p:cNvPr id="6" name="Resim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6064" y="1787592"/>
            <a:ext cx="3839319" cy="2159617"/>
          </a:xfrm>
          <a:prstGeom prst="rect">
            <a:avLst/>
          </a:prstGeom>
        </p:spPr>
      </p:pic>
      <p:pic>
        <p:nvPicPr>
          <p:cNvPr id="20" name="Resim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81034" y="1420686"/>
            <a:ext cx="2976552" cy="3016605"/>
          </a:xfrm>
          <a:prstGeom prst="rect">
            <a:avLst/>
          </a:prstGeom>
        </p:spPr>
      </p:pic>
      <p:sp>
        <p:nvSpPr>
          <p:cNvPr id="24" name="Metin kutusu 23"/>
          <p:cNvSpPr txBox="1"/>
          <p:nvPr/>
        </p:nvSpPr>
        <p:spPr>
          <a:xfrm>
            <a:off x="71203" y="3437420"/>
            <a:ext cx="3970318" cy="646331"/>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28 Şubattan 15 Temmuz’a Darbeler ve</a:t>
            </a:r>
          </a:p>
          <a:p>
            <a:r>
              <a:rPr lang="tr-TR" b="1" u="sng" dirty="0" smtClean="0">
                <a:solidFill>
                  <a:srgbClr val="FF0000"/>
                </a:solidFill>
                <a:latin typeface="Times New Roman" panose="02020603050405020304" pitchFamily="18" charset="0"/>
                <a:cs typeface="Times New Roman" panose="02020603050405020304" pitchFamily="18" charset="0"/>
              </a:rPr>
              <a:t>Edebiyat</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5" name="Metin kutusu 24"/>
          <p:cNvSpPr txBox="1"/>
          <p:nvPr/>
        </p:nvSpPr>
        <p:spPr>
          <a:xfrm>
            <a:off x="109022" y="4130900"/>
            <a:ext cx="3816494"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150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Savaştepe Anadolu İmam Hatip L.</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06.05.2017</a:t>
            </a:r>
            <a:endParaRPr lang="tr-TR"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4295540" y="3983197"/>
            <a:ext cx="2437399"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TÜBİTAK Bilim Fuarı</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7" name="Metin kutusu 26"/>
          <p:cNvSpPr txBox="1"/>
          <p:nvPr/>
        </p:nvSpPr>
        <p:spPr>
          <a:xfrm>
            <a:off x="4263377" y="4362011"/>
            <a:ext cx="241611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300</a:t>
            </a:r>
          </a:p>
          <a:p>
            <a:r>
              <a:rPr lang="tr-TR" b="1" dirty="0" smtClean="0">
                <a:latin typeface="Times New Roman" panose="02020603050405020304" pitchFamily="18" charset="0"/>
                <a:cs typeface="Times New Roman" panose="02020603050405020304" pitchFamily="18" charset="0"/>
              </a:rPr>
              <a:t>Yer: </a:t>
            </a:r>
            <a:r>
              <a:rPr lang="tr-TR" dirty="0" err="1" smtClean="0">
                <a:latin typeface="Times New Roman" panose="02020603050405020304" pitchFamily="18" charset="0"/>
                <a:cs typeface="Times New Roman" panose="02020603050405020304" pitchFamily="18" charset="0"/>
              </a:rPr>
              <a:t>Alişuuri</a:t>
            </a:r>
            <a:r>
              <a:rPr lang="tr-TR" dirty="0" smtClean="0">
                <a:latin typeface="Times New Roman" panose="02020603050405020304" pitchFamily="18" charset="0"/>
                <a:cs typeface="Times New Roman" panose="02020603050405020304" pitchFamily="18" charset="0"/>
              </a:rPr>
              <a:t> Ortaokulu</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24.05.2017</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8393871" y="4515166"/>
            <a:ext cx="1717137"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Boyama Şenliği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9" name="Metin kutusu 28"/>
          <p:cNvSpPr txBox="1"/>
          <p:nvPr/>
        </p:nvSpPr>
        <p:spPr>
          <a:xfrm>
            <a:off x="8380341" y="4956792"/>
            <a:ext cx="3622915"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200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Savaştepe Cumhuriyet Meydanı</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25.05.2017</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45168" y="1247256"/>
            <a:ext cx="383739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Yapılan Etkinlik Örnekleri</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03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2</a:t>
            </a:fld>
            <a:endParaRPr lang="tr-TR"/>
          </a:p>
        </p:txBody>
      </p:sp>
      <p:sp>
        <p:nvSpPr>
          <p:cNvPr id="3" name="Metin kutusu 2"/>
          <p:cNvSpPr txBox="1"/>
          <p:nvPr/>
        </p:nvSpPr>
        <p:spPr>
          <a:xfrm>
            <a:off x="60949" y="1251290"/>
            <a:ext cx="5803961"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BENGİ Projesi Kapsamında Okullara Yapılan Ziyaretler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60949" y="1671839"/>
            <a:ext cx="594310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 İlçe Milli Eğitim Müdürü Tarafından Yapılan Ziyaretler</a:t>
            </a:r>
            <a:endParaRPr lang="tr-TR" b="1"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235761" y="2104180"/>
            <a:ext cx="11841940" cy="923330"/>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İlçe Milli Eğitim Müdürümüz Levent KAPLAN 2016 – 2017 Eğitim, öğretim yılında ilçemizdeki 19 okula ziyaretlerde bulunmuştur. Okullardaki okuma saati etkinliklerine katılmış, yapılan sergi, kutlama programları, anma törenleri, kariyer danışmanlığı etkinliklerine katılmış, ilçe ve il düzeyinde düzenlenen yarışmalarda başarılı olan öğrencilere ödüller vermiştir.</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9573" y="3154794"/>
            <a:ext cx="3926179" cy="2268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6611" y="3157737"/>
            <a:ext cx="3921089" cy="2265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Resim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11" y="3185744"/>
            <a:ext cx="3872621" cy="2237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8481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604693"/>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20</a:t>
            </a:fld>
            <a:endParaRPr lang="tr-TR"/>
          </a:p>
        </p:txBody>
      </p:sp>
      <p:pic>
        <p:nvPicPr>
          <p:cNvPr id="3" name="Resi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120" y="1767257"/>
            <a:ext cx="1467410" cy="2608729"/>
          </a:xfrm>
          <a:prstGeom prst="rect">
            <a:avLst/>
          </a:prstGeom>
        </p:spPr>
      </p:pic>
      <p:pic>
        <p:nvPicPr>
          <p:cNvPr id="5" name="Resi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8043" y="1750388"/>
            <a:ext cx="4093998" cy="2625598"/>
          </a:xfrm>
          <a:prstGeom prst="rect">
            <a:avLst/>
          </a:prstGeom>
        </p:spPr>
      </p:pic>
      <p:pic>
        <p:nvPicPr>
          <p:cNvPr id="6" name="Resim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9644" y="2031800"/>
            <a:ext cx="3533966" cy="2355977"/>
          </a:xfrm>
          <a:prstGeom prst="rect">
            <a:avLst/>
          </a:prstGeom>
        </p:spPr>
      </p:pic>
      <p:sp>
        <p:nvSpPr>
          <p:cNvPr id="24" name="Metin kutusu 23"/>
          <p:cNvSpPr txBox="1"/>
          <p:nvPr/>
        </p:nvSpPr>
        <p:spPr>
          <a:xfrm>
            <a:off x="281398" y="4479720"/>
            <a:ext cx="1918154"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Engelliler Haftası</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5" name="Metin kutusu 24"/>
          <p:cNvSpPr txBox="1"/>
          <p:nvPr/>
        </p:nvSpPr>
        <p:spPr>
          <a:xfrm>
            <a:off x="281398" y="4849052"/>
            <a:ext cx="362798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250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Savaştepe Cumhuriyet Meydanı</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18.05.2017</a:t>
            </a:r>
            <a:endParaRPr lang="tr-TR"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3968043" y="4479720"/>
            <a:ext cx="1524776"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Resim Sergisi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7" name="Metin kutusu 26"/>
          <p:cNvSpPr txBox="1"/>
          <p:nvPr/>
        </p:nvSpPr>
        <p:spPr>
          <a:xfrm>
            <a:off x="3968043" y="4849052"/>
            <a:ext cx="4156331"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200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Necip Fazıl Kısakürek Anadolu Lisesi</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10.05.2017</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8269644" y="4421218"/>
            <a:ext cx="3512500" cy="369332"/>
          </a:xfrm>
          <a:prstGeom prst="rect">
            <a:avLst/>
          </a:prstGeom>
          <a:noFill/>
        </p:spPr>
        <p:txBody>
          <a:bodyPr wrap="none" rtlCol="0">
            <a:spAutoFit/>
          </a:bodyPr>
          <a:lstStyle/>
          <a:p>
            <a:r>
              <a:rPr lang="tr-TR" b="1" u="sng" dirty="0" smtClean="0">
                <a:solidFill>
                  <a:srgbClr val="FF0000"/>
                </a:solidFill>
                <a:latin typeface="Times New Roman" panose="02020603050405020304" pitchFamily="18" charset="0"/>
                <a:cs typeface="Times New Roman" panose="02020603050405020304" pitchFamily="18" charset="0"/>
              </a:rPr>
              <a:t>Kutlu Doğum Haftası Etkinlikleri</a:t>
            </a:r>
            <a:endParaRPr lang="tr-TR" b="1" u="sng" dirty="0">
              <a:solidFill>
                <a:srgbClr val="FF0000"/>
              </a:solidFill>
              <a:latin typeface="Times New Roman" panose="02020603050405020304" pitchFamily="18" charset="0"/>
              <a:cs typeface="Times New Roman" panose="02020603050405020304" pitchFamily="18" charset="0"/>
            </a:endParaRPr>
          </a:p>
        </p:txBody>
      </p:sp>
      <p:sp>
        <p:nvSpPr>
          <p:cNvPr id="29" name="Metin kutusu 28"/>
          <p:cNvSpPr txBox="1"/>
          <p:nvPr/>
        </p:nvSpPr>
        <p:spPr>
          <a:xfrm>
            <a:off x="8269644" y="4790550"/>
            <a:ext cx="3816494" cy="923330"/>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Katılımcı Sayısı: </a:t>
            </a:r>
            <a:r>
              <a:rPr lang="tr-TR" dirty="0" smtClean="0">
                <a:latin typeface="Times New Roman" panose="02020603050405020304" pitchFamily="18" charset="0"/>
                <a:cs typeface="Times New Roman" panose="02020603050405020304" pitchFamily="18" charset="0"/>
              </a:rPr>
              <a:t>150</a:t>
            </a:r>
          </a:p>
          <a:p>
            <a:r>
              <a:rPr lang="tr-TR" b="1" dirty="0" smtClean="0">
                <a:latin typeface="Times New Roman" panose="02020603050405020304" pitchFamily="18" charset="0"/>
                <a:cs typeface="Times New Roman" panose="02020603050405020304" pitchFamily="18" charset="0"/>
              </a:rPr>
              <a:t>Yer: </a:t>
            </a:r>
            <a:r>
              <a:rPr lang="tr-TR" dirty="0" smtClean="0">
                <a:latin typeface="Times New Roman" panose="02020603050405020304" pitchFamily="18" charset="0"/>
                <a:cs typeface="Times New Roman" panose="02020603050405020304" pitchFamily="18" charset="0"/>
              </a:rPr>
              <a:t>Savaştepe Anadolu İmam Hatip L.</a:t>
            </a:r>
          </a:p>
          <a:p>
            <a:r>
              <a:rPr lang="tr-TR" b="1" dirty="0" smtClean="0">
                <a:latin typeface="Times New Roman" panose="02020603050405020304" pitchFamily="18" charset="0"/>
                <a:cs typeface="Times New Roman" panose="02020603050405020304" pitchFamily="18" charset="0"/>
              </a:rPr>
              <a:t>Tarih: </a:t>
            </a:r>
            <a:r>
              <a:rPr lang="tr-TR" dirty="0" smtClean="0">
                <a:latin typeface="Times New Roman" panose="02020603050405020304" pitchFamily="18" charset="0"/>
                <a:cs typeface="Times New Roman" panose="02020603050405020304" pitchFamily="18" charset="0"/>
              </a:rPr>
              <a:t>28.04.2017</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45168" y="1247256"/>
            <a:ext cx="3837397"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Yapılan Etkinlik Örnekleri</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334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pic>
        <p:nvPicPr>
          <p:cNvPr id="22" name="Resim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2628" y="1251291"/>
            <a:ext cx="4786743" cy="4731950"/>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21</a:t>
            </a:fld>
            <a:endParaRPr lang="tr-TR"/>
          </a:p>
        </p:txBody>
      </p:sp>
      <p:sp>
        <p:nvSpPr>
          <p:cNvPr id="3" name="Metin kutusu 2"/>
          <p:cNvSpPr txBox="1"/>
          <p:nvPr/>
        </p:nvSpPr>
        <p:spPr>
          <a:xfrm>
            <a:off x="3762669" y="3155601"/>
            <a:ext cx="4666662" cy="923330"/>
          </a:xfrm>
          <a:prstGeom prst="rect">
            <a:avLst/>
          </a:prstGeom>
          <a:noFill/>
        </p:spPr>
        <p:txBody>
          <a:bodyPr wrap="none" rtlCol="0">
            <a:spAutoFit/>
          </a:bodyPr>
          <a:lstStyle/>
          <a:p>
            <a:r>
              <a:rPr lang="tr-TR" sz="5400" b="1" dirty="0" smtClean="0">
                <a:latin typeface="Times New Roman" panose="02020603050405020304" pitchFamily="18" charset="0"/>
                <a:cs typeface="Times New Roman" panose="02020603050405020304" pitchFamily="18" charset="0"/>
              </a:rPr>
              <a:t>ARZ EDERİM</a:t>
            </a:r>
            <a:endParaRPr lang="tr-TR"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008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3</a:t>
            </a:fld>
            <a:endParaRPr lang="tr-TR"/>
          </a:p>
        </p:txBody>
      </p:sp>
      <p:pic>
        <p:nvPicPr>
          <p:cNvPr id="20" name="Resim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9411" y="3787491"/>
            <a:ext cx="3809189" cy="2142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Resim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409" y="1481063"/>
            <a:ext cx="2158008" cy="38364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Resim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32121" y="1459203"/>
            <a:ext cx="3826061" cy="2152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Resim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9833" y="1573130"/>
            <a:ext cx="4123909" cy="23196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Resim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82955" y="4119743"/>
            <a:ext cx="3163621" cy="1779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7885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4</a:t>
            </a:fld>
            <a:endParaRPr lang="tr-TR"/>
          </a:p>
        </p:txBody>
      </p:sp>
      <p:sp>
        <p:nvSpPr>
          <p:cNvPr id="20" name="Metin kutusu 19"/>
          <p:cNvSpPr txBox="1"/>
          <p:nvPr/>
        </p:nvSpPr>
        <p:spPr>
          <a:xfrm>
            <a:off x="60949" y="1251290"/>
            <a:ext cx="5803961"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BENGİ Projesi Kapsamında Okullara Yapılan Ziyaretler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60949" y="1671839"/>
            <a:ext cx="817249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b. Diğer Kurum ve Kuruluşların Amirleri Tarafından Gerçekleştirilen </a:t>
            </a:r>
            <a:r>
              <a:rPr lang="tr-TR" b="1" dirty="0" err="1" smtClean="0">
                <a:latin typeface="Times New Roman" panose="02020603050405020304" pitchFamily="18" charset="0"/>
                <a:cs typeface="Times New Roman" panose="02020603050405020304" pitchFamily="18" charset="0"/>
              </a:rPr>
              <a:t>Zİyaretler</a:t>
            </a:r>
            <a:endParaRPr lang="tr-TR" b="1"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235761" y="2104180"/>
            <a:ext cx="11841940" cy="923330"/>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BENGİ Projesi Kapsamında 2016 – 2017 Eğitim, öğretim yılında İlçe Kaymakamımız, İlçe Belediye Başkanımız, okul ve Kurum Müdürlerimiz, Daire Amirlerimiz ile birlikte tüm okullarımız belirli zaman aralıklarında ziyaret etmiş, okuma etkinliklerine katılarak öğrencilerle birlikte zaman geçirilmişlerdir.</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49" y="3319048"/>
            <a:ext cx="3749941" cy="2299159"/>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0941" y="3333493"/>
            <a:ext cx="3749942" cy="2299159"/>
          </a:xfrm>
          <a:prstGeom prst="rect">
            <a:avLst/>
          </a:prstGeom>
          <a:ln>
            <a:noFill/>
          </a:ln>
          <a:effectLst>
            <a:outerShdw blurRad="292100" dist="139700" dir="2700000" algn="tl" rotWithShape="0">
              <a:srgbClr val="333333">
                <a:alpha val="65000"/>
              </a:srgbClr>
            </a:outerShdw>
          </a:effectLst>
        </p:spPr>
      </p:pic>
      <p:pic>
        <p:nvPicPr>
          <p:cNvPr id="26" name="Resim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1108" y="3340456"/>
            <a:ext cx="3749942" cy="2299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84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5</a:t>
            </a:fld>
            <a:endParaRPr lang="tr-TR"/>
          </a:p>
        </p:txBody>
      </p:sp>
      <p:pic>
        <p:nvPicPr>
          <p:cNvPr id="5" name="Resim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763" y="1825257"/>
            <a:ext cx="5836126" cy="364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Resim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9377" y="1232141"/>
            <a:ext cx="3269868" cy="2452401"/>
          </a:xfrm>
          <a:prstGeom prst="ellipse">
            <a:avLst/>
          </a:prstGeom>
          <a:ln>
            <a:noFill/>
          </a:ln>
          <a:effectLst>
            <a:softEdge rad="112500"/>
          </a:effectLst>
        </p:spPr>
      </p:pic>
      <p:pic>
        <p:nvPicPr>
          <p:cNvPr id="20" name="Resim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4955" y="3496008"/>
            <a:ext cx="4734443" cy="2663124"/>
          </a:xfrm>
          <a:prstGeom prst="ellipse">
            <a:avLst/>
          </a:prstGeom>
          <a:ln>
            <a:noFill/>
          </a:ln>
          <a:effectLst>
            <a:softEdge rad="112500"/>
          </a:effectLst>
        </p:spPr>
      </p:pic>
      <p:pic>
        <p:nvPicPr>
          <p:cNvPr id="21" name="Resim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00466" y="1454034"/>
            <a:ext cx="2871382" cy="2230508"/>
          </a:xfrm>
          <a:prstGeom prst="ellipse">
            <a:avLst/>
          </a:prstGeom>
          <a:ln>
            <a:noFill/>
          </a:ln>
          <a:effectLst>
            <a:softEdge rad="112500"/>
          </a:effectLst>
        </p:spPr>
      </p:pic>
    </p:spTree>
    <p:extLst>
      <p:ext uri="{BB962C8B-B14F-4D97-AF65-F5344CB8AC3E}">
        <p14:creationId xmlns:p14="http://schemas.microsoft.com/office/powerpoint/2010/main" val="63369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6835" y="2366840"/>
            <a:ext cx="2057486" cy="2053975"/>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6</a:t>
            </a:fld>
            <a:endParaRPr lang="tr-TR"/>
          </a:p>
        </p:txBody>
      </p:sp>
      <p:sp>
        <p:nvSpPr>
          <p:cNvPr id="20" name="Metin kutusu 19"/>
          <p:cNvSpPr txBox="1"/>
          <p:nvPr/>
        </p:nvSpPr>
        <p:spPr>
          <a:xfrm>
            <a:off x="60949" y="1251290"/>
            <a:ext cx="5803961"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BENGİ Projesi Kapsamında Okullara Yapılan Ziyaretler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60949" y="1590544"/>
            <a:ext cx="6048131"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c. Uzman Misafirler Tarafından Gerçekleştirilen Ziyaretler.</a:t>
            </a:r>
            <a:endParaRPr lang="tr-TR" b="1" dirty="0">
              <a:latin typeface="Times New Roman" panose="02020603050405020304" pitchFamily="18" charset="0"/>
              <a:cs typeface="Times New Roman" panose="02020603050405020304" pitchFamily="18" charset="0"/>
            </a:endParaRPr>
          </a:p>
        </p:txBody>
      </p:sp>
      <p:pic>
        <p:nvPicPr>
          <p:cNvPr id="25" name="Resim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49" y="2057102"/>
            <a:ext cx="2947539" cy="3326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Resim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0141" y="2075225"/>
            <a:ext cx="4403847" cy="293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Resim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5641" y="2057102"/>
            <a:ext cx="4422059" cy="2948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Metin kutusu 29"/>
          <p:cNvSpPr txBox="1"/>
          <p:nvPr/>
        </p:nvSpPr>
        <p:spPr>
          <a:xfrm>
            <a:off x="740270" y="5420910"/>
            <a:ext cx="1588898"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Ülkü MERAL</a:t>
            </a:r>
          </a:p>
          <a:p>
            <a:pPr algn="ctr"/>
            <a:r>
              <a:rPr lang="tr-TR" b="1" dirty="0" smtClean="0">
                <a:latin typeface="Times New Roman" panose="02020603050405020304" pitchFamily="18" charset="0"/>
                <a:cs typeface="Times New Roman" panose="02020603050405020304" pitchFamily="18" charset="0"/>
              </a:rPr>
              <a:t>Yazar</a:t>
            </a:r>
            <a:endParaRPr lang="tr-TR" b="1" dirty="0">
              <a:latin typeface="Times New Roman" panose="02020603050405020304" pitchFamily="18" charset="0"/>
              <a:cs typeface="Times New Roman" panose="02020603050405020304" pitchFamily="18" charset="0"/>
            </a:endParaRPr>
          </a:p>
        </p:txBody>
      </p:sp>
      <p:sp>
        <p:nvSpPr>
          <p:cNvPr id="31" name="Metin kutusu 30"/>
          <p:cNvSpPr txBox="1"/>
          <p:nvPr/>
        </p:nvSpPr>
        <p:spPr>
          <a:xfrm>
            <a:off x="4217015" y="5157861"/>
            <a:ext cx="2230098"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Mustafa KELOĞLU</a:t>
            </a:r>
          </a:p>
          <a:p>
            <a:pPr algn="ctr"/>
            <a:r>
              <a:rPr lang="tr-TR" b="1" dirty="0" smtClean="0">
                <a:latin typeface="Times New Roman" panose="02020603050405020304" pitchFamily="18" charset="0"/>
                <a:cs typeface="Times New Roman" panose="02020603050405020304" pitchFamily="18" charset="0"/>
              </a:rPr>
              <a:t>Gazeteci, Yazar</a:t>
            </a:r>
            <a:endParaRPr lang="tr-TR" b="1"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9105982" y="5157861"/>
            <a:ext cx="1969386"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Cevat AKKANAT</a:t>
            </a:r>
          </a:p>
          <a:p>
            <a:pPr algn="ctr"/>
            <a:r>
              <a:rPr lang="tr-TR" b="1" dirty="0" smtClean="0">
                <a:latin typeface="Times New Roman" panose="02020603050405020304" pitchFamily="18" charset="0"/>
                <a:cs typeface="Times New Roman" panose="02020603050405020304" pitchFamily="18" charset="0"/>
              </a:rPr>
              <a:t>Şair, Yazar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95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9588" y="2977290"/>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7</a:t>
            </a:fld>
            <a:endParaRPr lang="tr-TR"/>
          </a:p>
        </p:txBody>
      </p:sp>
      <p:pic>
        <p:nvPicPr>
          <p:cNvPr id="20" name="Resim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068" y="2533447"/>
            <a:ext cx="3717746" cy="247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Resim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8721" y="2533447"/>
            <a:ext cx="3358735" cy="247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Resim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363" y="2503188"/>
            <a:ext cx="2932437" cy="2527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Metin kutusu 26"/>
          <p:cNvSpPr txBox="1"/>
          <p:nvPr/>
        </p:nvSpPr>
        <p:spPr>
          <a:xfrm>
            <a:off x="60949" y="1251290"/>
            <a:ext cx="5803961"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BENGİ Projesi Kapsamında Okullara Yapılan Ziyaretler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8" name="Metin kutusu 27"/>
          <p:cNvSpPr txBox="1"/>
          <p:nvPr/>
        </p:nvSpPr>
        <p:spPr>
          <a:xfrm>
            <a:off x="60949" y="1671839"/>
            <a:ext cx="6048131"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c. Uzman Misafirler Tarafından Gerçekleştirilen Ziyaretler.</a:t>
            </a:r>
            <a:endParaRPr lang="tr-TR" b="1" dirty="0">
              <a:latin typeface="Times New Roman" panose="02020603050405020304" pitchFamily="18" charset="0"/>
              <a:cs typeface="Times New Roman" panose="02020603050405020304" pitchFamily="18" charset="0"/>
            </a:endParaRPr>
          </a:p>
        </p:txBody>
      </p:sp>
      <p:sp>
        <p:nvSpPr>
          <p:cNvPr id="29" name="Metin kutusu 28"/>
          <p:cNvSpPr txBox="1"/>
          <p:nvPr/>
        </p:nvSpPr>
        <p:spPr>
          <a:xfrm>
            <a:off x="1440273" y="5123587"/>
            <a:ext cx="2059218"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Mustafa TURHAN</a:t>
            </a:r>
          </a:p>
          <a:p>
            <a:pPr algn="ctr"/>
            <a:r>
              <a:rPr lang="tr-TR" b="1" dirty="0" smtClean="0">
                <a:latin typeface="Times New Roman" panose="02020603050405020304" pitchFamily="18" charset="0"/>
                <a:cs typeface="Times New Roman" panose="02020603050405020304" pitchFamily="18" charset="0"/>
              </a:rPr>
              <a:t>Tarihçi, Yazar</a:t>
            </a:r>
            <a:endParaRPr lang="tr-TR" b="1"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5144420" y="5123587"/>
            <a:ext cx="2467342"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Meliha Miray ÇAKICI</a:t>
            </a:r>
          </a:p>
          <a:p>
            <a:pPr algn="ctr"/>
            <a:r>
              <a:rPr lang="tr-TR" b="1" dirty="0" smtClean="0">
                <a:latin typeface="Times New Roman" panose="02020603050405020304" pitchFamily="18" charset="0"/>
                <a:cs typeface="Times New Roman" panose="02020603050405020304" pitchFamily="18" charset="0"/>
              </a:rPr>
              <a:t>Doktor</a:t>
            </a:r>
            <a:endParaRPr lang="tr-TR" b="1" dirty="0">
              <a:latin typeface="Times New Roman" panose="02020603050405020304" pitchFamily="18" charset="0"/>
              <a:cs typeface="Times New Roman" panose="02020603050405020304" pitchFamily="18" charset="0"/>
            </a:endParaRPr>
          </a:p>
        </p:txBody>
      </p:sp>
      <p:sp>
        <p:nvSpPr>
          <p:cNvPr id="31" name="Metin kutusu 30"/>
          <p:cNvSpPr txBox="1"/>
          <p:nvPr/>
        </p:nvSpPr>
        <p:spPr>
          <a:xfrm>
            <a:off x="9189483" y="5139147"/>
            <a:ext cx="1584729" cy="646331"/>
          </a:xfrm>
          <a:prstGeom prst="rect">
            <a:avLst/>
          </a:prstGeom>
          <a:noFill/>
        </p:spPr>
        <p:txBody>
          <a:bodyPr wrap="none" rtlCol="0">
            <a:spAutoFit/>
          </a:bodyPr>
          <a:lstStyle/>
          <a:p>
            <a:pPr algn="ctr"/>
            <a:r>
              <a:rPr lang="tr-TR" b="1" dirty="0" smtClean="0">
                <a:latin typeface="Times New Roman" panose="02020603050405020304" pitchFamily="18" charset="0"/>
                <a:cs typeface="Times New Roman" panose="02020603050405020304" pitchFamily="18" charset="0"/>
              </a:rPr>
              <a:t>İlker MERAL</a:t>
            </a:r>
          </a:p>
          <a:p>
            <a:pPr algn="ctr"/>
            <a:r>
              <a:rPr lang="tr-TR" b="1" dirty="0" smtClean="0">
                <a:latin typeface="Times New Roman" panose="02020603050405020304" pitchFamily="18" charset="0"/>
                <a:cs typeface="Times New Roman" panose="02020603050405020304" pitchFamily="18" charset="0"/>
              </a:rPr>
              <a:t>Hakem</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394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8</a:t>
            </a:fld>
            <a:endParaRPr lang="tr-TR"/>
          </a:p>
        </p:txBody>
      </p:sp>
      <p:sp>
        <p:nvSpPr>
          <p:cNvPr id="3" name="Metin kutusu 2"/>
          <p:cNvSpPr txBox="1"/>
          <p:nvPr/>
        </p:nvSpPr>
        <p:spPr>
          <a:xfrm>
            <a:off x="0" y="1368056"/>
            <a:ext cx="6429965"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İlçemizde Kitap Okuma Etkinliğine Katılan Kişi ve Okul Sayısı</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0" y="1686571"/>
            <a:ext cx="6308137" cy="1200329"/>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Kitap Okuma Etkinliği Gerçekleştirilen Okul Sayısı	</a:t>
            </a:r>
            <a:r>
              <a:rPr lang="tr-TR" b="1" dirty="0" smtClean="0">
                <a:latin typeface="Times New Roman" panose="02020603050405020304" pitchFamily="18" charset="0"/>
                <a:cs typeface="Times New Roman" panose="02020603050405020304" pitchFamily="18" charset="0"/>
              </a:rPr>
              <a:t>: 19</a:t>
            </a:r>
          </a:p>
          <a:p>
            <a:r>
              <a:rPr lang="tr-TR" dirty="0" smtClean="0">
                <a:latin typeface="Times New Roman" panose="02020603050405020304" pitchFamily="18" charset="0"/>
                <a:cs typeface="Times New Roman" panose="02020603050405020304" pitchFamily="18" charset="0"/>
              </a:rPr>
              <a:t>Kitap Okuma Etkinliğine Katılan Öğrenci Sayısı		</a:t>
            </a:r>
            <a:r>
              <a:rPr lang="tr-TR" b="1" dirty="0" smtClean="0">
                <a:latin typeface="Times New Roman" panose="02020603050405020304" pitchFamily="18" charset="0"/>
                <a:cs typeface="Times New Roman" panose="02020603050405020304" pitchFamily="18" charset="0"/>
              </a:rPr>
              <a:t>: 3041</a:t>
            </a:r>
          </a:p>
          <a:p>
            <a:r>
              <a:rPr lang="tr-TR" dirty="0" smtClean="0">
                <a:latin typeface="Times New Roman" panose="02020603050405020304" pitchFamily="18" charset="0"/>
                <a:cs typeface="Times New Roman" panose="02020603050405020304" pitchFamily="18" charset="0"/>
              </a:rPr>
              <a:t>Kitap Okuma Etkinliğine Katılan Veli Sayısı		</a:t>
            </a:r>
            <a:r>
              <a:rPr lang="tr-TR" b="1" dirty="0" smtClean="0">
                <a:latin typeface="Times New Roman" panose="02020603050405020304" pitchFamily="18" charset="0"/>
                <a:cs typeface="Times New Roman" panose="02020603050405020304" pitchFamily="18" charset="0"/>
              </a:rPr>
              <a:t>: 960</a:t>
            </a:r>
          </a:p>
          <a:p>
            <a:endParaRPr lang="tr-TR" dirty="0">
              <a:latin typeface="Times New Roman" panose="02020603050405020304" pitchFamily="18" charset="0"/>
              <a:cs typeface="Times New Roman" panose="02020603050405020304" pitchFamily="18" charset="0"/>
            </a:endParaRPr>
          </a:p>
        </p:txBody>
      </p:sp>
      <p:pic>
        <p:nvPicPr>
          <p:cNvPr id="23" name="Resim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503" y="2827709"/>
            <a:ext cx="5172084" cy="2909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5" name="Resim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8137" y="2222129"/>
            <a:ext cx="4686504" cy="351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1294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1209822"/>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DINPro-Bold" panose="02000503030000020004" pitchFamily="50" charset="0"/>
              </a:rPr>
              <a:t>T.C.</a:t>
            </a:r>
          </a:p>
          <a:p>
            <a:pPr algn="ctr"/>
            <a:r>
              <a:rPr lang="tr-TR" sz="2400" dirty="0" smtClean="0">
                <a:latin typeface="DINPro-Bold" panose="02000503030000020004" pitchFamily="50" charset="0"/>
              </a:rPr>
              <a:t>SAVAŞTEPE KAYMAKAMLIĞI</a:t>
            </a:r>
          </a:p>
          <a:p>
            <a:pPr algn="ctr"/>
            <a:r>
              <a:rPr lang="tr-TR" sz="2400" dirty="0" smtClean="0">
                <a:latin typeface="DINPro-Bold" panose="02000503030000020004" pitchFamily="50" charset="0"/>
              </a:rPr>
              <a:t>İlçe Milli Eğitim Müdürlüğü</a:t>
            </a:r>
            <a:endParaRPr lang="tr-TR" sz="2400" dirty="0">
              <a:latin typeface="DINPro-Bold" panose="02000503030000020004" pitchFamily="50"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68"/>
            <a:ext cx="1126885" cy="11268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6" y="47001"/>
            <a:ext cx="1139275" cy="112135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583" y="48155"/>
            <a:ext cx="2166117" cy="1161667"/>
          </a:xfrm>
          <a:prstGeom prst="rect">
            <a:avLst/>
          </a:prstGeom>
        </p:spPr>
      </p:pic>
      <p:sp>
        <p:nvSpPr>
          <p:cNvPr id="10" name="Dikdörtgen 9"/>
          <p:cNvSpPr/>
          <p:nvPr/>
        </p:nvSpPr>
        <p:spPr>
          <a:xfrm>
            <a:off x="0" y="6172200"/>
            <a:ext cx="12192000" cy="685800"/>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0" y="6024710"/>
            <a:ext cx="12192000" cy="106021"/>
          </a:xfrm>
          <a:prstGeom prst="rect">
            <a:avLst/>
          </a:prstGeom>
          <a:solidFill>
            <a:srgbClr val="F90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p:cNvSpPr txBox="1"/>
          <p:nvPr/>
        </p:nvSpPr>
        <p:spPr>
          <a:xfrm>
            <a:off x="998268" y="6330434"/>
            <a:ext cx="147161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0266 552 14 75</a:t>
            </a:r>
            <a:endParaRPr lang="tr-TR" dirty="0">
              <a:solidFill>
                <a:schemeClr val="bg1"/>
              </a:solidFill>
              <a:latin typeface="Monotype Corsiva" panose="03010101010201010101" pitchFamily="66" charset="0"/>
            </a:endParaRPr>
          </a:p>
        </p:txBody>
      </p:sp>
      <p:sp>
        <p:nvSpPr>
          <p:cNvPr id="13" name="Metin kutusu 12"/>
          <p:cNvSpPr txBox="1"/>
          <p:nvPr/>
        </p:nvSpPr>
        <p:spPr>
          <a:xfrm>
            <a:off x="2469880" y="6330434"/>
            <a:ext cx="2402162"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www.savastepe.meb.gov.tr</a:t>
            </a:r>
            <a:endParaRPr lang="tr-TR" dirty="0">
              <a:solidFill>
                <a:schemeClr val="bg1"/>
              </a:solidFill>
              <a:latin typeface="Monotype Corsiva" panose="03010101010201010101" pitchFamily="66" charset="0"/>
            </a:endParaRPr>
          </a:p>
        </p:txBody>
      </p:sp>
      <p:sp>
        <p:nvSpPr>
          <p:cNvPr id="14" name="Metin kutusu 13"/>
          <p:cNvSpPr txBox="1"/>
          <p:nvPr/>
        </p:nvSpPr>
        <p:spPr>
          <a:xfrm>
            <a:off x="4872042" y="6330434"/>
            <a:ext cx="2286000"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savastepe10@meb.gov.tr</a:t>
            </a:r>
            <a:endParaRPr lang="tr-TR" dirty="0">
              <a:solidFill>
                <a:schemeClr val="bg1"/>
              </a:solidFill>
              <a:latin typeface="Monotype Corsiva" panose="03010101010201010101" pitchFamily="66" charset="0"/>
            </a:endParaRPr>
          </a:p>
        </p:txBody>
      </p:sp>
      <p:sp>
        <p:nvSpPr>
          <p:cNvPr id="15" name="Metin kutusu 14"/>
          <p:cNvSpPr txBox="1"/>
          <p:nvPr/>
        </p:nvSpPr>
        <p:spPr>
          <a:xfrm>
            <a:off x="7196142"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sp>
        <p:nvSpPr>
          <p:cNvPr id="16" name="Metin kutusu 15"/>
          <p:cNvSpPr txBox="1"/>
          <p:nvPr/>
        </p:nvSpPr>
        <p:spPr>
          <a:xfrm>
            <a:off x="9101148" y="6330434"/>
            <a:ext cx="1785938" cy="369332"/>
          </a:xfrm>
          <a:prstGeom prst="rect">
            <a:avLst/>
          </a:prstGeom>
          <a:noFill/>
        </p:spPr>
        <p:txBody>
          <a:bodyPr wrap="square" rtlCol="0" anchor="ctr">
            <a:spAutoFit/>
          </a:bodyPr>
          <a:lstStyle/>
          <a:p>
            <a:pPr algn="ctr"/>
            <a:r>
              <a:rPr lang="tr-TR" dirty="0" smtClean="0">
                <a:solidFill>
                  <a:schemeClr val="bg1"/>
                </a:solidFill>
                <a:latin typeface="Monotype Corsiva" panose="03010101010201010101" pitchFamily="66" charset="0"/>
              </a:rPr>
              <a:t>/</a:t>
            </a:r>
            <a:r>
              <a:rPr lang="tr-TR" dirty="0" err="1" smtClean="0">
                <a:solidFill>
                  <a:schemeClr val="bg1"/>
                </a:solidFill>
                <a:latin typeface="Monotype Corsiva" panose="03010101010201010101" pitchFamily="66" charset="0"/>
              </a:rPr>
              <a:t>savastepeilcemem</a:t>
            </a:r>
            <a:endParaRPr lang="tr-TR" dirty="0">
              <a:solidFill>
                <a:schemeClr val="bg1"/>
              </a:solidFill>
              <a:latin typeface="Monotype Corsiva" panose="03010101010201010101" pitchFamily="66" charset="0"/>
            </a:endParaRP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934" y="2537458"/>
            <a:ext cx="1786132" cy="1783084"/>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54" y="6427469"/>
            <a:ext cx="82217" cy="175262"/>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615" y="6427469"/>
            <a:ext cx="175562" cy="175262"/>
          </a:xfrm>
          <a:prstGeom prst="rect">
            <a:avLst/>
          </a:prstGeom>
        </p:spPr>
      </p:pic>
      <p:sp>
        <p:nvSpPr>
          <p:cNvPr id="2" name="Slayt Numarası Yer Tutucusu 1"/>
          <p:cNvSpPr>
            <a:spLocks noGrp="1"/>
          </p:cNvSpPr>
          <p:nvPr>
            <p:ph type="sldNum" sz="quarter" idx="12"/>
          </p:nvPr>
        </p:nvSpPr>
        <p:spPr/>
        <p:txBody>
          <a:bodyPr/>
          <a:lstStyle/>
          <a:p>
            <a:fld id="{DC0F0C26-A6C7-45F3-AC73-E6866E64A0F6}" type="slidenum">
              <a:rPr lang="tr-TR" smtClean="0"/>
              <a:t>9</a:t>
            </a:fld>
            <a:endParaRPr lang="tr-TR"/>
          </a:p>
        </p:txBody>
      </p:sp>
      <p:pic>
        <p:nvPicPr>
          <p:cNvPr id="20" name="Resim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53024" y="1785692"/>
            <a:ext cx="3052725" cy="2289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Resim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2042" y="1663285"/>
            <a:ext cx="3335804" cy="25018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Resim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9272" y="4273658"/>
            <a:ext cx="3272808" cy="1840954"/>
          </a:xfrm>
          <a:prstGeom prst="ellipse">
            <a:avLst/>
          </a:prstGeom>
          <a:ln>
            <a:noFill/>
          </a:ln>
          <a:effectLst>
            <a:softEdge rad="112500"/>
          </a:effectLst>
        </p:spPr>
      </p:pic>
      <p:pic>
        <p:nvPicPr>
          <p:cNvPr id="24" name="Resim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418" y="4215118"/>
            <a:ext cx="2252963" cy="1807430"/>
          </a:xfrm>
          <a:prstGeom prst="ellipse">
            <a:avLst/>
          </a:prstGeom>
          <a:ln>
            <a:noFill/>
          </a:ln>
          <a:effectLst>
            <a:softEdge rad="112500"/>
          </a:effectLst>
        </p:spPr>
      </p:pic>
      <p:pic>
        <p:nvPicPr>
          <p:cNvPr id="25" name="Resim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903" y="1663285"/>
            <a:ext cx="4119953" cy="30899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6118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5394</TotalTime>
  <Words>1246</Words>
  <Application>Microsoft Office PowerPoint</Application>
  <PresentationFormat>Geniş ekran</PresentationFormat>
  <Paragraphs>352</Paragraphs>
  <Slides>21</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Calibri</vt:lpstr>
      <vt:lpstr>Calibri Light</vt:lpstr>
      <vt:lpstr>DINPro-Bold</vt:lpstr>
      <vt:lpstr>Monotype Corsiva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68</cp:revision>
  <dcterms:created xsi:type="dcterms:W3CDTF">2017-09-10T15:27:28Z</dcterms:created>
  <dcterms:modified xsi:type="dcterms:W3CDTF">2017-09-20T21:36:49Z</dcterms:modified>
</cp:coreProperties>
</file>